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3" r:id="rId1"/>
  </p:sldMasterIdLst>
  <p:notesMasterIdLst>
    <p:notesMasterId r:id="rId17"/>
  </p:notesMasterIdLst>
  <p:sldIdLst>
    <p:sldId id="262" r:id="rId2"/>
    <p:sldId id="256" r:id="rId3"/>
    <p:sldId id="263" r:id="rId4"/>
    <p:sldId id="261" r:id="rId5"/>
    <p:sldId id="260" r:id="rId6"/>
    <p:sldId id="257" r:id="rId7"/>
    <p:sldId id="264" r:id="rId8"/>
    <p:sldId id="265" r:id="rId9"/>
    <p:sldId id="266" r:id="rId10"/>
    <p:sldId id="259" r:id="rId11"/>
    <p:sldId id="258" r:id="rId12"/>
    <p:sldId id="269" r:id="rId13"/>
    <p:sldId id="270" r:id="rId14"/>
    <p:sldId id="267"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4" d="100"/>
          <a:sy n="104" d="100"/>
        </p:scale>
        <p:origin x="14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2E1A06-4E96-4947-8231-B20A87204A39}" type="datetimeFigureOut">
              <a:rPr lang="en-US" smtClean="0"/>
              <a:t>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2CC5D2-A11D-4411-8A65-FB18E98AB5A4}" type="slidenum">
              <a:rPr lang="en-US" smtClean="0"/>
              <a:t>‹#›</a:t>
            </a:fld>
            <a:endParaRPr lang="en-US"/>
          </a:p>
        </p:txBody>
      </p:sp>
    </p:spTree>
    <p:extLst>
      <p:ext uri="{BB962C8B-B14F-4D97-AF65-F5344CB8AC3E}">
        <p14:creationId xmlns:p14="http://schemas.microsoft.com/office/powerpoint/2010/main" val="3057788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Before objectives, ask farmers to go through their business plans  - a day before</a:t>
            </a:r>
          </a:p>
          <a:p>
            <a:pPr marL="228600" indent="-228600">
              <a:buAutoNum type="arabicPeriod"/>
            </a:pPr>
            <a:r>
              <a:rPr lang="en-US" dirty="0"/>
              <a:t>How many have changed their values___________ and goals _________Objectives 1-4 (510- 530pm)</a:t>
            </a:r>
          </a:p>
          <a:p>
            <a:pPr marL="228600" indent="-228600">
              <a:buAutoNum type="arabicPeriod"/>
            </a:pPr>
            <a:r>
              <a:rPr lang="en-US" dirty="0"/>
              <a:t>Financial, cultural, social (family, friends)</a:t>
            </a:r>
          </a:p>
        </p:txBody>
      </p:sp>
      <p:sp>
        <p:nvSpPr>
          <p:cNvPr id="4" name="Slide Number Placeholder 3"/>
          <p:cNvSpPr>
            <a:spLocks noGrp="1"/>
          </p:cNvSpPr>
          <p:nvPr>
            <p:ph type="sldNum" sz="quarter" idx="5"/>
          </p:nvPr>
        </p:nvSpPr>
        <p:spPr/>
        <p:txBody>
          <a:bodyPr/>
          <a:lstStyle/>
          <a:p>
            <a:fld id="{E62CC5D2-A11D-4411-8A65-FB18E98AB5A4}" type="slidenum">
              <a:rPr lang="en-US" smtClean="0"/>
              <a:t>2</a:t>
            </a:fld>
            <a:endParaRPr lang="en-US"/>
          </a:p>
        </p:txBody>
      </p:sp>
    </p:spTree>
    <p:extLst>
      <p:ext uri="{BB962C8B-B14F-4D97-AF65-F5344CB8AC3E}">
        <p14:creationId xmlns:p14="http://schemas.microsoft.com/office/powerpoint/2010/main" val="1504846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Refining goals</a:t>
            </a:r>
          </a:p>
          <a:p>
            <a:r>
              <a:rPr lang="en-US" dirty="0"/>
              <a:t>Example of unclear goal- not specific (2024),  not time bound,  </a:t>
            </a:r>
          </a:p>
        </p:txBody>
      </p:sp>
      <p:sp>
        <p:nvSpPr>
          <p:cNvPr id="4" name="Slide Number Placeholder 3"/>
          <p:cNvSpPr>
            <a:spLocks noGrp="1"/>
          </p:cNvSpPr>
          <p:nvPr>
            <p:ph type="sldNum" sz="quarter" idx="5"/>
          </p:nvPr>
        </p:nvSpPr>
        <p:spPr/>
        <p:txBody>
          <a:bodyPr/>
          <a:lstStyle/>
          <a:p>
            <a:fld id="{E62CC5D2-A11D-4411-8A65-FB18E98AB5A4}" type="slidenum">
              <a:rPr lang="en-US" smtClean="0"/>
              <a:t>5</a:t>
            </a:fld>
            <a:endParaRPr lang="en-US"/>
          </a:p>
        </p:txBody>
      </p:sp>
    </p:spTree>
    <p:extLst>
      <p:ext uri="{BB962C8B-B14F-4D97-AF65-F5344CB8AC3E}">
        <p14:creationId xmlns:p14="http://schemas.microsoft.com/office/powerpoint/2010/main" val="727099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influenced changes in values -  10 min breakout (525 – 535) feedback 535- 545pm</a:t>
            </a:r>
          </a:p>
        </p:txBody>
      </p:sp>
      <p:sp>
        <p:nvSpPr>
          <p:cNvPr id="4" name="Slide Number Placeholder 3"/>
          <p:cNvSpPr>
            <a:spLocks noGrp="1"/>
          </p:cNvSpPr>
          <p:nvPr>
            <p:ph type="sldNum" sz="quarter" idx="5"/>
          </p:nvPr>
        </p:nvSpPr>
        <p:spPr/>
        <p:txBody>
          <a:bodyPr/>
          <a:lstStyle/>
          <a:p>
            <a:fld id="{E62CC5D2-A11D-4411-8A65-FB18E98AB5A4}" type="slidenum">
              <a:rPr lang="en-US" smtClean="0"/>
              <a:t>6</a:t>
            </a:fld>
            <a:endParaRPr lang="en-US"/>
          </a:p>
        </p:txBody>
      </p:sp>
    </p:spTree>
    <p:extLst>
      <p:ext uri="{BB962C8B-B14F-4D97-AF65-F5344CB8AC3E}">
        <p14:creationId xmlns:p14="http://schemas.microsoft.com/office/powerpoint/2010/main" val="157381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Financials 545 – 605</a:t>
            </a:r>
          </a:p>
          <a:p>
            <a:r>
              <a:rPr lang="en-US" dirty="0"/>
              <a:t>Cultural  605 – 625pm</a:t>
            </a:r>
          </a:p>
          <a:p>
            <a:endParaRPr lang="en-US" dirty="0"/>
          </a:p>
        </p:txBody>
      </p:sp>
      <p:sp>
        <p:nvSpPr>
          <p:cNvPr id="4" name="Slide Number Placeholder 3"/>
          <p:cNvSpPr>
            <a:spLocks noGrp="1"/>
          </p:cNvSpPr>
          <p:nvPr>
            <p:ph type="sldNum" sz="quarter" idx="5"/>
          </p:nvPr>
        </p:nvSpPr>
        <p:spPr/>
        <p:txBody>
          <a:bodyPr/>
          <a:lstStyle/>
          <a:p>
            <a:fld id="{E62CC5D2-A11D-4411-8A65-FB18E98AB5A4}" type="slidenum">
              <a:rPr lang="en-US" smtClean="0"/>
              <a:t>10</a:t>
            </a:fld>
            <a:endParaRPr lang="en-US"/>
          </a:p>
        </p:txBody>
      </p:sp>
    </p:spTree>
    <p:extLst>
      <p:ext uri="{BB962C8B-B14F-4D97-AF65-F5344CB8AC3E}">
        <p14:creationId xmlns:p14="http://schemas.microsoft.com/office/powerpoint/2010/main" val="3427897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2CC5D2-A11D-4411-8A65-FB18E98AB5A4}" type="slidenum">
              <a:rPr lang="en-US" smtClean="0"/>
              <a:t>11</a:t>
            </a:fld>
            <a:endParaRPr lang="en-US"/>
          </a:p>
        </p:txBody>
      </p:sp>
    </p:spTree>
    <p:extLst>
      <p:ext uri="{BB962C8B-B14F-4D97-AF65-F5344CB8AC3E}">
        <p14:creationId xmlns:p14="http://schemas.microsoft.com/office/powerpoint/2010/main" val="1105855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2CC5D2-A11D-4411-8A65-FB18E98AB5A4}" type="slidenum">
              <a:rPr lang="en-US" smtClean="0"/>
              <a:t>14</a:t>
            </a:fld>
            <a:endParaRPr lang="en-US"/>
          </a:p>
        </p:txBody>
      </p:sp>
    </p:spTree>
    <p:extLst>
      <p:ext uri="{BB962C8B-B14F-4D97-AF65-F5344CB8AC3E}">
        <p14:creationId xmlns:p14="http://schemas.microsoft.com/office/powerpoint/2010/main" val="3631319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2CC5D2-A11D-4411-8A65-FB18E98AB5A4}" type="slidenum">
              <a:rPr lang="en-US" smtClean="0"/>
              <a:t>15</a:t>
            </a:fld>
            <a:endParaRPr lang="en-US"/>
          </a:p>
        </p:txBody>
      </p:sp>
    </p:spTree>
    <p:extLst>
      <p:ext uri="{BB962C8B-B14F-4D97-AF65-F5344CB8AC3E}">
        <p14:creationId xmlns:p14="http://schemas.microsoft.com/office/powerpoint/2010/main" val="3168751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33821-597E-4B4F-8572-5DA1CB183565}"/>
              </a:ext>
            </a:extLst>
          </p:cNvPr>
          <p:cNvSpPr>
            <a:spLocks noGrp="1"/>
          </p:cNvSpPr>
          <p:nvPr>
            <p:ph type="ctrTitle"/>
          </p:nvPr>
        </p:nvSpPr>
        <p:spPr>
          <a:xfrm>
            <a:off x="548640" y="950976"/>
            <a:ext cx="6509385" cy="3556730"/>
          </a:xfrm>
        </p:spPr>
        <p:txBody>
          <a:bodyPr anchor="t">
            <a:normAutofit/>
          </a:bodyPr>
          <a:lstStyle>
            <a:lvl1pPr algn="l">
              <a:defRPr sz="4400"/>
            </a:lvl1pPr>
          </a:lstStyle>
          <a:p>
            <a:r>
              <a:rPr lang="en-US" dirty="0"/>
              <a:t>Click to edit Master title style</a:t>
            </a:r>
          </a:p>
        </p:txBody>
      </p:sp>
      <p:sp>
        <p:nvSpPr>
          <p:cNvPr id="3" name="Subtitle 2">
            <a:extLst>
              <a:ext uri="{FF2B5EF4-FFF2-40B4-BE49-F238E27FC236}">
                <a16:creationId xmlns:a16="http://schemas.microsoft.com/office/drawing/2014/main" id="{F4C38D70-8FF5-47D7-A0DD-087A227BC94F}"/>
              </a:ext>
            </a:extLst>
          </p:cNvPr>
          <p:cNvSpPr>
            <a:spLocks noGrp="1"/>
          </p:cNvSpPr>
          <p:nvPr>
            <p:ph type="subTitle" idx="1"/>
          </p:nvPr>
        </p:nvSpPr>
        <p:spPr>
          <a:xfrm>
            <a:off x="576072" y="4572000"/>
            <a:ext cx="6481953" cy="1485900"/>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6DB5B485-516D-48B7-AF1D-69AEEA351A94}"/>
              </a:ext>
            </a:extLst>
          </p:cNvPr>
          <p:cNvSpPr>
            <a:spLocks noGrp="1"/>
          </p:cNvSpPr>
          <p:nvPr>
            <p:ph type="dt" sz="half" idx="10"/>
          </p:nvPr>
        </p:nvSpPr>
        <p:spPr/>
        <p:txBody>
          <a:bodyPr/>
          <a:lstStyle/>
          <a:p>
            <a:fld id="{4CDE23C7-78A4-413A-A84B-93D4CC0A9EB1}" type="datetimeFigureOut">
              <a:rPr lang="en-US" smtClean="0"/>
              <a:t>1/6/2024</a:t>
            </a:fld>
            <a:endParaRPr lang="en-US"/>
          </a:p>
        </p:txBody>
      </p:sp>
      <p:sp>
        <p:nvSpPr>
          <p:cNvPr id="5" name="Footer Placeholder 4">
            <a:extLst>
              <a:ext uri="{FF2B5EF4-FFF2-40B4-BE49-F238E27FC236}">
                <a16:creationId xmlns:a16="http://schemas.microsoft.com/office/drawing/2014/main" id="{1D614DDB-2831-4FF8-9DA7-0449659D7A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F178F6-65BA-4964-80E2-DB6EA3355FBB}"/>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1463381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07F1B-6F93-4E6E-8C8C-D01A9DEB6A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7D2968-FE85-492F-A77B-1771F4EAA8C6}"/>
              </a:ext>
            </a:extLst>
          </p:cNvPr>
          <p:cNvSpPr>
            <a:spLocks noGrp="1"/>
          </p:cNvSpPr>
          <p:nvPr>
            <p:ph type="body" orient="vert" idx="1"/>
          </p:nvPr>
        </p:nvSpPr>
        <p:spPr>
          <a:xfrm>
            <a:off x="548641" y="2028826"/>
            <a:ext cx="11094348" cy="4029074"/>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4592DA2-B1FB-45C6-B10C-141AC2BFB381}"/>
              </a:ext>
            </a:extLst>
          </p:cNvPr>
          <p:cNvSpPr>
            <a:spLocks noGrp="1"/>
          </p:cNvSpPr>
          <p:nvPr>
            <p:ph type="dt" sz="half" idx="10"/>
          </p:nvPr>
        </p:nvSpPr>
        <p:spPr/>
        <p:txBody>
          <a:bodyPr/>
          <a:lstStyle/>
          <a:p>
            <a:fld id="{4CDE23C7-78A4-413A-A84B-93D4CC0A9EB1}" type="datetimeFigureOut">
              <a:rPr lang="en-US" smtClean="0"/>
              <a:t>1/6/2024</a:t>
            </a:fld>
            <a:endParaRPr lang="en-US"/>
          </a:p>
        </p:txBody>
      </p:sp>
      <p:sp>
        <p:nvSpPr>
          <p:cNvPr id="5" name="Footer Placeholder 4">
            <a:extLst>
              <a:ext uri="{FF2B5EF4-FFF2-40B4-BE49-F238E27FC236}">
                <a16:creationId xmlns:a16="http://schemas.microsoft.com/office/drawing/2014/main" id="{18CA6D78-CE47-4CA7-B3B6-AFAE5175F6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EDC5C0-8780-4819-A8FC-32A0141D271C}"/>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1156187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B8F9A8-05F2-4F79-B689-1FA2F31965D8}"/>
              </a:ext>
            </a:extLst>
          </p:cNvPr>
          <p:cNvSpPr>
            <a:spLocks noGrp="1"/>
          </p:cNvSpPr>
          <p:nvPr>
            <p:ph type="title" orient="vert"/>
          </p:nvPr>
        </p:nvSpPr>
        <p:spPr>
          <a:xfrm>
            <a:off x="9472612" y="952499"/>
            <a:ext cx="2207417" cy="5105401"/>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5D615BC-61CD-4D59-8E85-B59072E2B22D}"/>
              </a:ext>
            </a:extLst>
          </p:cNvPr>
          <p:cNvSpPr>
            <a:spLocks noGrp="1"/>
          </p:cNvSpPr>
          <p:nvPr>
            <p:ph type="body" orient="vert" idx="1"/>
          </p:nvPr>
        </p:nvSpPr>
        <p:spPr>
          <a:xfrm>
            <a:off x="557924" y="952499"/>
            <a:ext cx="8914688" cy="51054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3F81C46-8CC0-4B79-AF2E-84C86C6A803A}"/>
              </a:ext>
            </a:extLst>
          </p:cNvPr>
          <p:cNvSpPr>
            <a:spLocks noGrp="1"/>
          </p:cNvSpPr>
          <p:nvPr>
            <p:ph type="dt" sz="half" idx="10"/>
          </p:nvPr>
        </p:nvSpPr>
        <p:spPr/>
        <p:txBody>
          <a:bodyPr/>
          <a:lstStyle/>
          <a:p>
            <a:fld id="{4CDE23C7-78A4-413A-A84B-93D4CC0A9EB1}" type="datetimeFigureOut">
              <a:rPr lang="en-US" smtClean="0"/>
              <a:t>1/6/2024</a:t>
            </a:fld>
            <a:endParaRPr lang="en-US"/>
          </a:p>
        </p:txBody>
      </p:sp>
      <p:sp>
        <p:nvSpPr>
          <p:cNvPr id="5" name="Footer Placeholder 4">
            <a:extLst>
              <a:ext uri="{FF2B5EF4-FFF2-40B4-BE49-F238E27FC236}">
                <a16:creationId xmlns:a16="http://schemas.microsoft.com/office/drawing/2014/main" id="{A1A76817-4D29-4888-B68C-A35F5A069C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A0B21A-30A9-4173-9E3F-D985B86A35CE}"/>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2308228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A45AC-24E0-45A1-90C3-7BF96C3FC7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2018E1-7CA3-4B5E-9683-554FDFC63E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95D32D-7150-4DF2-B992-A2B4F5605D94}"/>
              </a:ext>
            </a:extLst>
          </p:cNvPr>
          <p:cNvSpPr>
            <a:spLocks noGrp="1"/>
          </p:cNvSpPr>
          <p:nvPr>
            <p:ph type="dt" sz="half" idx="10"/>
          </p:nvPr>
        </p:nvSpPr>
        <p:spPr/>
        <p:txBody>
          <a:bodyPr/>
          <a:lstStyle/>
          <a:p>
            <a:fld id="{4CDE23C7-78A4-413A-A84B-93D4CC0A9EB1}" type="datetimeFigureOut">
              <a:rPr lang="en-US" smtClean="0"/>
              <a:t>1/6/2024</a:t>
            </a:fld>
            <a:endParaRPr lang="en-US"/>
          </a:p>
        </p:txBody>
      </p:sp>
      <p:sp>
        <p:nvSpPr>
          <p:cNvPr id="5" name="Footer Placeholder 4">
            <a:extLst>
              <a:ext uri="{FF2B5EF4-FFF2-40B4-BE49-F238E27FC236}">
                <a16:creationId xmlns:a16="http://schemas.microsoft.com/office/drawing/2014/main" id="{F3D03F0C-FCA3-464C-B6ED-864DB51E7D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C41006-DAE1-4326-B1AE-FD527A653BDE}"/>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246659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73B84-BE32-464A-A765-975C21B5CF4B}"/>
              </a:ext>
            </a:extLst>
          </p:cNvPr>
          <p:cNvSpPr>
            <a:spLocks noGrp="1"/>
          </p:cNvSpPr>
          <p:nvPr>
            <p:ph type="title"/>
          </p:nvPr>
        </p:nvSpPr>
        <p:spPr>
          <a:xfrm>
            <a:off x="557923" y="952500"/>
            <a:ext cx="6678695" cy="3962398"/>
          </a:xfrm>
        </p:spPr>
        <p:txBody>
          <a:bodyPr anchor="t">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640145C2-97CF-4887-904A-8ADC80525A2E}"/>
              </a:ext>
            </a:extLst>
          </p:cNvPr>
          <p:cNvSpPr>
            <a:spLocks noGrp="1"/>
          </p:cNvSpPr>
          <p:nvPr>
            <p:ph type="body" idx="1"/>
          </p:nvPr>
        </p:nvSpPr>
        <p:spPr>
          <a:xfrm>
            <a:off x="8043860" y="952501"/>
            <a:ext cx="3500440" cy="3962399"/>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E524559-DA32-4398-A8EE-EED2469D63BB}"/>
              </a:ext>
            </a:extLst>
          </p:cNvPr>
          <p:cNvSpPr>
            <a:spLocks noGrp="1"/>
          </p:cNvSpPr>
          <p:nvPr>
            <p:ph type="dt" sz="half" idx="10"/>
          </p:nvPr>
        </p:nvSpPr>
        <p:spPr/>
        <p:txBody>
          <a:bodyPr/>
          <a:lstStyle/>
          <a:p>
            <a:fld id="{4CDE23C7-78A4-413A-A84B-93D4CC0A9EB1}" type="datetimeFigureOut">
              <a:rPr lang="en-US" smtClean="0"/>
              <a:t>1/6/2024</a:t>
            </a:fld>
            <a:endParaRPr lang="en-US"/>
          </a:p>
        </p:txBody>
      </p:sp>
      <p:sp>
        <p:nvSpPr>
          <p:cNvPr id="5" name="Footer Placeholder 4">
            <a:extLst>
              <a:ext uri="{FF2B5EF4-FFF2-40B4-BE49-F238E27FC236}">
                <a16:creationId xmlns:a16="http://schemas.microsoft.com/office/drawing/2014/main" id="{73967BE1-F1AC-4732-B52E-1C7D63DEF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A13C03-DDF0-48C6-B1BF-D28875F8238F}"/>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4007186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6F411-42B3-4A17-BE7E-861BE7E7DC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8E0603-F4C0-40AC-A53E-40449D53D741}"/>
              </a:ext>
            </a:extLst>
          </p:cNvPr>
          <p:cNvSpPr>
            <a:spLocks noGrp="1"/>
          </p:cNvSpPr>
          <p:nvPr>
            <p:ph sz="half" idx="1"/>
          </p:nvPr>
        </p:nvSpPr>
        <p:spPr>
          <a:xfrm>
            <a:off x="548640" y="2029968"/>
            <a:ext cx="5281506" cy="41481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F6BC5634-2887-4182-A9BE-B382357D4F9C}"/>
              </a:ext>
            </a:extLst>
          </p:cNvPr>
          <p:cNvSpPr>
            <a:spLocks noGrp="1"/>
          </p:cNvSpPr>
          <p:nvPr>
            <p:ph sz="half" idx="2"/>
          </p:nvPr>
        </p:nvSpPr>
        <p:spPr>
          <a:xfrm>
            <a:off x="6257928" y="2029968"/>
            <a:ext cx="5281506" cy="41481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D56B6E74-28E1-4684-B515-4265ED7B1EAE}"/>
              </a:ext>
            </a:extLst>
          </p:cNvPr>
          <p:cNvSpPr>
            <a:spLocks noGrp="1"/>
          </p:cNvSpPr>
          <p:nvPr>
            <p:ph type="dt" sz="half" idx="10"/>
          </p:nvPr>
        </p:nvSpPr>
        <p:spPr/>
        <p:txBody>
          <a:bodyPr/>
          <a:lstStyle/>
          <a:p>
            <a:fld id="{4CDE23C7-78A4-413A-A84B-93D4CC0A9EB1}" type="datetimeFigureOut">
              <a:rPr lang="en-US" smtClean="0"/>
              <a:t>1/6/2024</a:t>
            </a:fld>
            <a:endParaRPr lang="en-US"/>
          </a:p>
        </p:txBody>
      </p:sp>
      <p:sp>
        <p:nvSpPr>
          <p:cNvPr id="6" name="Footer Placeholder 5">
            <a:extLst>
              <a:ext uri="{FF2B5EF4-FFF2-40B4-BE49-F238E27FC236}">
                <a16:creationId xmlns:a16="http://schemas.microsoft.com/office/drawing/2014/main" id="{18D375EA-A8F8-485D-A82F-CD85D4C9E1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D9E4B0-F5E3-407F-A548-B616E774987F}"/>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3305790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2161A-7627-4D64-AF08-10D702AFE286}"/>
              </a:ext>
            </a:extLst>
          </p:cNvPr>
          <p:cNvSpPr>
            <a:spLocks noGrp="1"/>
          </p:cNvSpPr>
          <p:nvPr>
            <p:ph type="title"/>
          </p:nvPr>
        </p:nvSpPr>
        <p:spPr>
          <a:xfrm>
            <a:off x="552659" y="950976"/>
            <a:ext cx="10802729" cy="881796"/>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53B6884-07D8-4CC4-BE99-516F1433BED8}"/>
              </a:ext>
            </a:extLst>
          </p:cNvPr>
          <p:cNvSpPr>
            <a:spLocks noGrp="1"/>
          </p:cNvSpPr>
          <p:nvPr>
            <p:ph type="body" idx="1"/>
          </p:nvPr>
        </p:nvSpPr>
        <p:spPr>
          <a:xfrm>
            <a:off x="542918" y="1832772"/>
            <a:ext cx="5281507" cy="742638"/>
          </a:xfrm>
        </p:spPr>
        <p:txBody>
          <a:bodyPr anchor="b">
            <a:normAutofit/>
          </a:bodyPr>
          <a:lstStyle>
            <a:lvl1pPr marL="0" indent="0">
              <a:buNone/>
              <a:defRPr sz="1800" b="1" cap="all" spc="1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182C638-B5A8-4F8C-85AE-33BEAF54C07A}"/>
              </a:ext>
            </a:extLst>
          </p:cNvPr>
          <p:cNvSpPr>
            <a:spLocks noGrp="1"/>
          </p:cNvSpPr>
          <p:nvPr>
            <p:ph sz="half" idx="2"/>
          </p:nvPr>
        </p:nvSpPr>
        <p:spPr>
          <a:xfrm>
            <a:off x="548640" y="2600531"/>
            <a:ext cx="528150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E40D1933-A703-4BDC-A697-728E899EEDE1}"/>
              </a:ext>
            </a:extLst>
          </p:cNvPr>
          <p:cNvSpPr>
            <a:spLocks noGrp="1"/>
          </p:cNvSpPr>
          <p:nvPr>
            <p:ph type="body" sz="quarter" idx="3"/>
          </p:nvPr>
        </p:nvSpPr>
        <p:spPr>
          <a:xfrm>
            <a:off x="6257927" y="1832772"/>
            <a:ext cx="5283202" cy="742638"/>
          </a:xfrm>
        </p:spPr>
        <p:txBody>
          <a:bodyPr anchor="b">
            <a:normAutofit/>
          </a:bodyPr>
          <a:lstStyle>
            <a:lvl1pPr marL="0" indent="0">
              <a:buNone/>
              <a:defRPr sz="1800" b="1" cap="all" spc="1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95925DBD-4D51-4A2D-B1E4-6D094CD1E803}"/>
              </a:ext>
            </a:extLst>
          </p:cNvPr>
          <p:cNvSpPr>
            <a:spLocks noGrp="1"/>
          </p:cNvSpPr>
          <p:nvPr>
            <p:ph sz="quarter" idx="4"/>
          </p:nvPr>
        </p:nvSpPr>
        <p:spPr>
          <a:xfrm>
            <a:off x="6257927" y="2600531"/>
            <a:ext cx="52832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2636E2-E26E-42F7-9E05-3F756C7D17AE}"/>
              </a:ext>
            </a:extLst>
          </p:cNvPr>
          <p:cNvSpPr>
            <a:spLocks noGrp="1"/>
          </p:cNvSpPr>
          <p:nvPr>
            <p:ph type="dt" sz="half" idx="10"/>
          </p:nvPr>
        </p:nvSpPr>
        <p:spPr/>
        <p:txBody>
          <a:bodyPr/>
          <a:lstStyle/>
          <a:p>
            <a:fld id="{4CDE23C7-78A4-413A-A84B-93D4CC0A9EB1}" type="datetimeFigureOut">
              <a:rPr lang="en-US" smtClean="0"/>
              <a:t>1/6/2024</a:t>
            </a:fld>
            <a:endParaRPr lang="en-US"/>
          </a:p>
        </p:txBody>
      </p:sp>
      <p:sp>
        <p:nvSpPr>
          <p:cNvPr id="8" name="Footer Placeholder 7">
            <a:extLst>
              <a:ext uri="{FF2B5EF4-FFF2-40B4-BE49-F238E27FC236}">
                <a16:creationId xmlns:a16="http://schemas.microsoft.com/office/drawing/2014/main" id="{86F7281B-0E5C-421E-AFFE-775F57C5DD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483462-E410-4DC7-AE53-27AABECFE6E8}"/>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1157072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CFA68-31B5-48C5-929A-842FDF0FD8E7}"/>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95A2600-419E-46E9-946F-FBDEDBA1D448}"/>
              </a:ext>
            </a:extLst>
          </p:cNvPr>
          <p:cNvSpPr>
            <a:spLocks noGrp="1"/>
          </p:cNvSpPr>
          <p:nvPr>
            <p:ph type="dt" sz="half" idx="10"/>
          </p:nvPr>
        </p:nvSpPr>
        <p:spPr/>
        <p:txBody>
          <a:bodyPr/>
          <a:lstStyle/>
          <a:p>
            <a:fld id="{4CDE23C7-78A4-413A-A84B-93D4CC0A9EB1}" type="datetimeFigureOut">
              <a:rPr lang="en-US" smtClean="0"/>
              <a:t>1/6/2024</a:t>
            </a:fld>
            <a:endParaRPr lang="en-US"/>
          </a:p>
        </p:txBody>
      </p:sp>
      <p:sp>
        <p:nvSpPr>
          <p:cNvPr id="4" name="Footer Placeholder 3">
            <a:extLst>
              <a:ext uri="{FF2B5EF4-FFF2-40B4-BE49-F238E27FC236}">
                <a16:creationId xmlns:a16="http://schemas.microsoft.com/office/drawing/2014/main" id="{1385F9A9-98FF-4653-A570-9F351A1ABD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D44457-95F1-4B15-A647-B14F91F7A6D4}"/>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2058140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19EABA-1008-4E49-9184-3A946ECD7199}"/>
              </a:ext>
            </a:extLst>
          </p:cNvPr>
          <p:cNvSpPr>
            <a:spLocks noGrp="1"/>
          </p:cNvSpPr>
          <p:nvPr>
            <p:ph type="dt" sz="half" idx="10"/>
          </p:nvPr>
        </p:nvSpPr>
        <p:spPr/>
        <p:txBody>
          <a:bodyPr/>
          <a:lstStyle/>
          <a:p>
            <a:fld id="{4CDE23C7-78A4-413A-A84B-93D4CC0A9EB1}" type="datetimeFigureOut">
              <a:rPr lang="en-US" smtClean="0"/>
              <a:t>1/6/2024</a:t>
            </a:fld>
            <a:endParaRPr lang="en-US"/>
          </a:p>
        </p:txBody>
      </p:sp>
      <p:sp>
        <p:nvSpPr>
          <p:cNvPr id="3" name="Footer Placeholder 2">
            <a:extLst>
              <a:ext uri="{FF2B5EF4-FFF2-40B4-BE49-F238E27FC236}">
                <a16:creationId xmlns:a16="http://schemas.microsoft.com/office/drawing/2014/main" id="{D05C3BD0-269D-4127-B5F7-84B0D8A742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623447-C740-4495-93EC-7252B1B929E4}"/>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2163187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D1155-71E7-4F0A-BB62-933743CF6EDD}"/>
              </a:ext>
            </a:extLst>
          </p:cNvPr>
          <p:cNvSpPr>
            <a:spLocks noGrp="1"/>
          </p:cNvSpPr>
          <p:nvPr>
            <p:ph type="title"/>
          </p:nvPr>
        </p:nvSpPr>
        <p:spPr>
          <a:xfrm>
            <a:off x="548640" y="952500"/>
            <a:ext cx="4124084" cy="2362200"/>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E0CB6D44-5A1E-4176-8766-4B81E045D50A}"/>
              </a:ext>
            </a:extLst>
          </p:cNvPr>
          <p:cNvSpPr>
            <a:spLocks noGrp="1"/>
          </p:cNvSpPr>
          <p:nvPr>
            <p:ph idx="1"/>
          </p:nvPr>
        </p:nvSpPr>
        <p:spPr>
          <a:xfrm>
            <a:off x="5600700" y="952500"/>
            <a:ext cx="5934074" cy="49085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8C810EC6-11DD-4B5D-A2D2-4DCF73E58389}"/>
              </a:ext>
            </a:extLst>
          </p:cNvPr>
          <p:cNvSpPr>
            <a:spLocks noGrp="1"/>
          </p:cNvSpPr>
          <p:nvPr>
            <p:ph type="body" sz="half" idx="2"/>
          </p:nvPr>
        </p:nvSpPr>
        <p:spPr>
          <a:xfrm>
            <a:off x="548641" y="3429000"/>
            <a:ext cx="4124084" cy="24399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D5DFCDF-666E-4DB4-A1C0-79D40A007066}"/>
              </a:ext>
            </a:extLst>
          </p:cNvPr>
          <p:cNvSpPr>
            <a:spLocks noGrp="1"/>
          </p:cNvSpPr>
          <p:nvPr>
            <p:ph type="dt" sz="half" idx="10"/>
          </p:nvPr>
        </p:nvSpPr>
        <p:spPr/>
        <p:txBody>
          <a:bodyPr/>
          <a:lstStyle/>
          <a:p>
            <a:fld id="{4CDE23C7-78A4-413A-A84B-93D4CC0A9EB1}" type="datetimeFigureOut">
              <a:rPr lang="en-US" smtClean="0"/>
              <a:t>1/6/2024</a:t>
            </a:fld>
            <a:endParaRPr lang="en-US"/>
          </a:p>
        </p:txBody>
      </p:sp>
      <p:sp>
        <p:nvSpPr>
          <p:cNvPr id="6" name="Footer Placeholder 5">
            <a:extLst>
              <a:ext uri="{FF2B5EF4-FFF2-40B4-BE49-F238E27FC236}">
                <a16:creationId xmlns:a16="http://schemas.microsoft.com/office/drawing/2014/main" id="{083A69AC-15E6-4B19-A59D-DBDBE923DB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79F0EE-74DE-4FEC-81E9-E40D53397857}"/>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638876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3CA4F-6508-4AD6-8367-A0288D888DD6}"/>
              </a:ext>
            </a:extLst>
          </p:cNvPr>
          <p:cNvSpPr>
            <a:spLocks noGrp="1"/>
          </p:cNvSpPr>
          <p:nvPr>
            <p:ph type="title"/>
          </p:nvPr>
        </p:nvSpPr>
        <p:spPr>
          <a:xfrm>
            <a:off x="548641" y="952500"/>
            <a:ext cx="4124084" cy="2397918"/>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1906BFCD-2F93-4D99-89EA-F0359FB782B7}"/>
              </a:ext>
            </a:extLst>
          </p:cNvPr>
          <p:cNvSpPr>
            <a:spLocks noGrp="1"/>
          </p:cNvSpPr>
          <p:nvPr>
            <p:ph type="pic" idx="1"/>
          </p:nvPr>
        </p:nvSpPr>
        <p:spPr>
          <a:xfrm>
            <a:off x="5522119" y="987425"/>
            <a:ext cx="602218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F4C1F7-1272-41C8-8C29-676316D02D5D}"/>
              </a:ext>
            </a:extLst>
          </p:cNvPr>
          <p:cNvSpPr>
            <a:spLocks noGrp="1"/>
          </p:cNvSpPr>
          <p:nvPr>
            <p:ph type="body" sz="half" idx="2"/>
          </p:nvPr>
        </p:nvSpPr>
        <p:spPr>
          <a:xfrm>
            <a:off x="548641" y="3429000"/>
            <a:ext cx="4124084" cy="24399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A5CDD491-0FE6-4B42-AAA6-B698E46F1A8E}"/>
              </a:ext>
            </a:extLst>
          </p:cNvPr>
          <p:cNvSpPr>
            <a:spLocks noGrp="1"/>
          </p:cNvSpPr>
          <p:nvPr>
            <p:ph type="dt" sz="half" idx="10"/>
          </p:nvPr>
        </p:nvSpPr>
        <p:spPr/>
        <p:txBody>
          <a:bodyPr/>
          <a:lstStyle/>
          <a:p>
            <a:fld id="{4CDE23C7-78A4-413A-A84B-93D4CC0A9EB1}" type="datetimeFigureOut">
              <a:rPr lang="en-US" smtClean="0"/>
              <a:t>1/6/2024</a:t>
            </a:fld>
            <a:endParaRPr lang="en-US"/>
          </a:p>
        </p:txBody>
      </p:sp>
      <p:sp>
        <p:nvSpPr>
          <p:cNvPr id="6" name="Footer Placeholder 5">
            <a:extLst>
              <a:ext uri="{FF2B5EF4-FFF2-40B4-BE49-F238E27FC236}">
                <a16:creationId xmlns:a16="http://schemas.microsoft.com/office/drawing/2014/main" id="{D258F83F-4E9F-4607-A69B-DFC932560A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324484-C6E4-4D8A-BDAB-09B1FBB43631}"/>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702738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90E843-90BA-4A7D-8F9F-FFE49387A618}"/>
              </a:ext>
            </a:extLst>
          </p:cNvPr>
          <p:cNvSpPr>
            <a:spLocks noGrp="1"/>
          </p:cNvSpPr>
          <p:nvPr>
            <p:ph type="title"/>
          </p:nvPr>
        </p:nvSpPr>
        <p:spPr>
          <a:xfrm>
            <a:off x="548639" y="950976"/>
            <a:ext cx="10995659" cy="107784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43F7CA62-9B55-49B4-94B6-EAAF7D5AE0DC}"/>
              </a:ext>
            </a:extLst>
          </p:cNvPr>
          <p:cNvSpPr>
            <a:spLocks noGrp="1"/>
          </p:cNvSpPr>
          <p:nvPr>
            <p:ph type="body" idx="1"/>
          </p:nvPr>
        </p:nvSpPr>
        <p:spPr>
          <a:xfrm>
            <a:off x="548641" y="2028826"/>
            <a:ext cx="10995660" cy="402907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93CEA03-AAFA-4A69-A3DA-1DD0EF273F11}"/>
              </a:ext>
            </a:extLst>
          </p:cNvPr>
          <p:cNvSpPr>
            <a:spLocks noGrp="1"/>
          </p:cNvSpPr>
          <p:nvPr>
            <p:ph type="dt" sz="half" idx="2"/>
          </p:nvPr>
        </p:nvSpPr>
        <p:spPr>
          <a:xfrm>
            <a:off x="588729" y="6449535"/>
            <a:ext cx="2983095" cy="308453"/>
          </a:xfrm>
          <a:prstGeom prst="rect">
            <a:avLst/>
          </a:prstGeom>
        </p:spPr>
        <p:txBody>
          <a:bodyPr vert="horz" lIns="91440" tIns="45720" rIns="91440" bIns="45720" rtlCol="0" anchor="t"/>
          <a:lstStyle>
            <a:lvl1pPr algn="l">
              <a:defRPr sz="900">
                <a:solidFill>
                  <a:schemeClr val="tx1"/>
                </a:solidFill>
              </a:defRPr>
            </a:lvl1pPr>
          </a:lstStyle>
          <a:p>
            <a:fld id="{4CDE23C7-78A4-413A-A84B-93D4CC0A9EB1}" type="datetimeFigureOut">
              <a:rPr lang="en-US" smtClean="0"/>
              <a:pPr/>
              <a:t>1/6/2024</a:t>
            </a:fld>
            <a:endParaRPr lang="en-US" dirty="0"/>
          </a:p>
        </p:txBody>
      </p:sp>
      <p:sp>
        <p:nvSpPr>
          <p:cNvPr id="5" name="Footer Placeholder 4">
            <a:extLst>
              <a:ext uri="{FF2B5EF4-FFF2-40B4-BE49-F238E27FC236}">
                <a16:creationId xmlns:a16="http://schemas.microsoft.com/office/drawing/2014/main" id="{F3E97F43-1ECB-4FC2-863E-26CEE24A008A}"/>
              </a:ext>
            </a:extLst>
          </p:cNvPr>
          <p:cNvSpPr>
            <a:spLocks noGrp="1"/>
          </p:cNvSpPr>
          <p:nvPr>
            <p:ph type="ftr" sz="quarter" idx="3"/>
          </p:nvPr>
        </p:nvSpPr>
        <p:spPr>
          <a:xfrm>
            <a:off x="557924" y="173776"/>
            <a:ext cx="411480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53C7F9D8-4B2E-4871-B2AE-EFC06BE23179}"/>
              </a:ext>
            </a:extLst>
          </p:cNvPr>
          <p:cNvSpPr>
            <a:spLocks noGrp="1"/>
          </p:cNvSpPr>
          <p:nvPr>
            <p:ph type="sldNum" sz="quarter" idx="4"/>
          </p:nvPr>
        </p:nvSpPr>
        <p:spPr>
          <a:xfrm>
            <a:off x="10710710" y="6449535"/>
            <a:ext cx="932279" cy="308453"/>
          </a:xfrm>
          <a:prstGeom prst="rect">
            <a:avLst/>
          </a:prstGeom>
        </p:spPr>
        <p:txBody>
          <a:bodyPr vert="horz" lIns="91440" tIns="45720" rIns="91440" bIns="45720" rtlCol="0" anchor="t"/>
          <a:lstStyle>
            <a:lvl1pPr algn="r">
              <a:defRPr sz="900">
                <a:solidFill>
                  <a:schemeClr val="tx1"/>
                </a:solidFill>
              </a:defRPr>
            </a:lvl1pPr>
          </a:lstStyle>
          <a:p>
            <a:fld id="{6CB39E08-E0E5-4B1A-8F7D-08FE7678A3B6}" type="slidenum">
              <a:rPr lang="en-US" smtClean="0"/>
              <a:pPr/>
              <a:t>‹#›</a:t>
            </a:fld>
            <a:endParaRPr lang="en-US"/>
          </a:p>
        </p:txBody>
      </p:sp>
      <p:cxnSp>
        <p:nvCxnSpPr>
          <p:cNvPr id="7" name="Straight Connector 6">
            <a:extLst>
              <a:ext uri="{FF2B5EF4-FFF2-40B4-BE49-F238E27FC236}">
                <a16:creationId xmlns:a16="http://schemas.microsoft.com/office/drawing/2014/main" id="{462919E4-C488-4107-9EF1-66152F848008}"/>
              </a:ext>
            </a:extLst>
          </p:cNvPr>
          <p:cNvCxnSpPr>
            <a:cxnSpLocks/>
          </p:cNvCxnSpPr>
          <p:nvPr/>
        </p:nvCxnSpPr>
        <p:spPr>
          <a:xfrm>
            <a:off x="643467" y="678719"/>
            <a:ext cx="1090506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BF79732-4088-424C-A653-4534E4389443}"/>
              </a:ext>
            </a:extLst>
          </p:cNvPr>
          <p:cNvCxnSpPr>
            <a:cxnSpLocks/>
          </p:cNvCxnSpPr>
          <p:nvPr/>
        </p:nvCxnSpPr>
        <p:spPr>
          <a:xfrm>
            <a:off x="643467" y="6309695"/>
            <a:ext cx="10905066"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9419057"/>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16" r:id="rId6"/>
    <p:sldLayoutId id="2147483812" r:id="rId7"/>
    <p:sldLayoutId id="2147483813" r:id="rId8"/>
    <p:sldLayoutId id="2147483814" r:id="rId9"/>
    <p:sldLayoutId id="2147483815" r:id="rId10"/>
    <p:sldLayoutId id="2147483817" r:id="rId11"/>
  </p:sldLayoutIdLst>
  <p:txStyles>
    <p:titleStyle>
      <a:lvl1pPr algn="l" defTabSz="914400" rtl="0" eaLnBrk="1" latinLnBrk="0" hangingPunct="1">
        <a:lnSpc>
          <a:spcPct val="85000"/>
        </a:lnSpc>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2344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81F5C-1206-D258-3E38-8590CAAC7241}"/>
              </a:ext>
            </a:extLst>
          </p:cNvPr>
          <p:cNvSpPr>
            <a:spLocks noGrp="1"/>
          </p:cNvSpPr>
          <p:nvPr>
            <p:ph type="title"/>
          </p:nvPr>
        </p:nvSpPr>
        <p:spPr>
          <a:xfrm>
            <a:off x="598170" y="2890075"/>
            <a:ext cx="10995659" cy="1077849"/>
          </a:xfrm>
        </p:spPr>
        <p:txBody>
          <a:bodyPr/>
          <a:lstStyle/>
          <a:p>
            <a:pPr algn="ctr"/>
            <a:r>
              <a:rPr lang="en-US" sz="3600" kern="1200" cap="all" spc="200" dirty="0">
                <a:solidFill>
                  <a:schemeClr val="accent1"/>
                </a:solidFill>
                <a:latin typeface="+mj-lt"/>
                <a:ea typeface="+mj-ea"/>
                <a:cs typeface="+mj-cs"/>
              </a:rPr>
              <a:t>Values</a:t>
            </a:r>
            <a:r>
              <a:rPr lang="en-US" sz="3600" kern="1200" dirty="0">
                <a:solidFill>
                  <a:schemeClr val="accent1"/>
                </a:solidFill>
                <a:latin typeface="+mj-lt"/>
                <a:ea typeface="+mj-ea"/>
                <a:cs typeface="+mj-cs"/>
              </a:rPr>
              <a:t> </a:t>
            </a:r>
            <a:r>
              <a:rPr lang="en-US" sz="3600" kern="1200" cap="all" spc="200" dirty="0">
                <a:solidFill>
                  <a:schemeClr val="accent1"/>
                </a:solidFill>
                <a:latin typeface="+mj-lt"/>
                <a:ea typeface="+mj-ea"/>
                <a:cs typeface="+mj-cs"/>
              </a:rPr>
              <a:t>and Financial Goals</a:t>
            </a:r>
            <a:br>
              <a:rPr lang="en-US" sz="3600" kern="1200" cap="all" spc="200" dirty="0">
                <a:solidFill>
                  <a:schemeClr val="accent1"/>
                </a:solidFill>
                <a:latin typeface="+mj-lt"/>
                <a:ea typeface="+mj-ea"/>
                <a:cs typeface="+mj-cs"/>
              </a:rPr>
            </a:br>
            <a:r>
              <a:rPr lang="en-US" sz="3600" kern="1200" cap="all" spc="200" dirty="0">
                <a:solidFill>
                  <a:schemeClr val="accent1"/>
                </a:solidFill>
                <a:latin typeface="+mj-lt"/>
                <a:ea typeface="+mj-ea"/>
                <a:cs typeface="+mj-cs"/>
              </a:rPr>
              <a:t> </a:t>
            </a:r>
            <a:r>
              <a:rPr lang="en-US" sz="1200" kern="1200" cap="all" spc="200" dirty="0">
                <a:solidFill>
                  <a:schemeClr val="accent1"/>
                </a:solidFill>
                <a:latin typeface="+mj-lt"/>
                <a:ea typeface="+mj-ea"/>
                <a:cs typeface="+mj-cs"/>
              </a:rPr>
              <a:t>by Moses Momanyi, Kilimo MN</a:t>
            </a:r>
            <a:endParaRPr lang="en-US" sz="1200" dirty="0"/>
          </a:p>
        </p:txBody>
      </p:sp>
      <p:pic>
        <p:nvPicPr>
          <p:cNvPr id="4" name="Picture 3">
            <a:extLst>
              <a:ext uri="{FF2B5EF4-FFF2-40B4-BE49-F238E27FC236}">
                <a16:creationId xmlns:a16="http://schemas.microsoft.com/office/drawing/2014/main" id="{79B37799-0DDE-CD5D-0939-522AD10597C8}"/>
              </a:ext>
            </a:extLst>
          </p:cNvPr>
          <p:cNvPicPr>
            <a:picLocks noChangeAspect="1"/>
          </p:cNvPicPr>
          <p:nvPr/>
        </p:nvPicPr>
        <p:blipFill rotWithShape="1">
          <a:blip r:embed="rId2"/>
          <a:srcRect l="9064" r="16522" b="-2"/>
          <a:stretch/>
        </p:blipFill>
        <p:spPr>
          <a:xfrm>
            <a:off x="2" y="10"/>
            <a:ext cx="1065227" cy="955543"/>
          </a:xfrm>
          <a:custGeom>
            <a:avLst/>
            <a:gdLst/>
            <a:ahLst/>
            <a:cxnLst/>
            <a:rect l="l" t="t" r="r" b="b"/>
            <a:pathLst>
              <a:path w="6972657" h="6356349">
                <a:moveTo>
                  <a:pt x="4162425" y="4810724"/>
                </a:moveTo>
                <a:cubicBezTo>
                  <a:pt x="4508954" y="4810724"/>
                  <a:pt x="4789872" y="5103559"/>
                  <a:pt x="4789872" y="5464789"/>
                </a:cubicBezTo>
                <a:cubicBezTo>
                  <a:pt x="4789872" y="5826019"/>
                  <a:pt x="4508954" y="6118855"/>
                  <a:pt x="4162425" y="6118855"/>
                </a:cubicBezTo>
                <a:cubicBezTo>
                  <a:pt x="3815896" y="6118855"/>
                  <a:pt x="3534978" y="5826019"/>
                  <a:pt x="3534978" y="5464789"/>
                </a:cubicBezTo>
                <a:cubicBezTo>
                  <a:pt x="3534978" y="5103559"/>
                  <a:pt x="3815896" y="4810724"/>
                  <a:pt x="4162425" y="4810724"/>
                </a:cubicBezTo>
                <a:close/>
                <a:moveTo>
                  <a:pt x="92101" y="4731176"/>
                </a:moveTo>
                <a:cubicBezTo>
                  <a:pt x="540880" y="4731176"/>
                  <a:pt x="904688" y="5094984"/>
                  <a:pt x="904688" y="5543763"/>
                </a:cubicBezTo>
                <a:cubicBezTo>
                  <a:pt x="904688" y="5964494"/>
                  <a:pt x="584935" y="6310542"/>
                  <a:pt x="175183" y="6352155"/>
                </a:cubicBezTo>
                <a:lnTo>
                  <a:pt x="92121" y="6356349"/>
                </a:lnTo>
                <a:lnTo>
                  <a:pt x="92081" y="6356349"/>
                </a:lnTo>
                <a:lnTo>
                  <a:pt x="9019" y="6352155"/>
                </a:lnTo>
                <a:lnTo>
                  <a:pt x="4079" y="6351401"/>
                </a:lnTo>
                <a:lnTo>
                  <a:pt x="0" y="6352492"/>
                </a:lnTo>
                <a:lnTo>
                  <a:pt x="0" y="4736748"/>
                </a:lnTo>
                <a:lnTo>
                  <a:pt x="9019" y="4735372"/>
                </a:lnTo>
                <a:cubicBezTo>
                  <a:pt x="36336" y="4732597"/>
                  <a:pt x="64052" y="4731176"/>
                  <a:pt x="92101" y="4731176"/>
                </a:cubicBezTo>
                <a:close/>
                <a:moveTo>
                  <a:pt x="6385770" y="2098604"/>
                </a:moveTo>
                <a:cubicBezTo>
                  <a:pt x="6543907" y="2107100"/>
                  <a:pt x="6698935" y="2178483"/>
                  <a:pt x="6813407" y="2310776"/>
                </a:cubicBezTo>
                <a:cubicBezTo>
                  <a:pt x="7042252" y="2575278"/>
                  <a:pt x="7022052" y="2983098"/>
                  <a:pt x="6768322" y="3221698"/>
                </a:cubicBezTo>
                <a:cubicBezTo>
                  <a:pt x="6718815" y="3268040"/>
                  <a:pt x="6662527" y="3305861"/>
                  <a:pt x="6601629" y="3333787"/>
                </a:cubicBezTo>
                <a:cubicBezTo>
                  <a:pt x="6357584" y="3444872"/>
                  <a:pt x="6072796" y="3380857"/>
                  <a:pt x="5894479" y="3174765"/>
                </a:cubicBezTo>
                <a:cubicBezTo>
                  <a:pt x="5665537" y="2910180"/>
                  <a:pt x="5685739" y="2502359"/>
                  <a:pt x="5939476" y="2263752"/>
                </a:cubicBezTo>
                <a:cubicBezTo>
                  <a:pt x="6066385" y="2144498"/>
                  <a:pt x="6227633" y="2090107"/>
                  <a:pt x="6385770" y="2098604"/>
                </a:cubicBezTo>
                <a:close/>
                <a:moveTo>
                  <a:pt x="0" y="0"/>
                </a:moveTo>
                <a:lnTo>
                  <a:pt x="5609109" y="0"/>
                </a:lnTo>
                <a:lnTo>
                  <a:pt x="5710855" y="100163"/>
                </a:lnTo>
                <a:cubicBezTo>
                  <a:pt x="5940043" y="363896"/>
                  <a:pt x="6060564" y="781193"/>
                  <a:pt x="5983550" y="1133306"/>
                </a:cubicBezTo>
                <a:cubicBezTo>
                  <a:pt x="5820740" y="1874471"/>
                  <a:pt x="4868226" y="1916819"/>
                  <a:pt x="4807924" y="2551785"/>
                </a:cubicBezTo>
                <a:cubicBezTo>
                  <a:pt x="4772098" y="2931077"/>
                  <a:pt x="5073952" y="3310271"/>
                  <a:pt x="5323480" y="3486493"/>
                </a:cubicBezTo>
                <a:cubicBezTo>
                  <a:pt x="5798207" y="3822498"/>
                  <a:pt x="6190925" y="3545085"/>
                  <a:pt x="6484693" y="3873055"/>
                </a:cubicBezTo>
                <a:cubicBezTo>
                  <a:pt x="6702769" y="4116667"/>
                  <a:pt x="6749067" y="4564067"/>
                  <a:pt x="6564699" y="4869471"/>
                </a:cubicBezTo>
                <a:cubicBezTo>
                  <a:pt x="6538929" y="4912110"/>
                  <a:pt x="6508772" y="4951720"/>
                  <a:pt x="6474766" y="4987555"/>
                </a:cubicBezTo>
                <a:lnTo>
                  <a:pt x="6475634" y="4987552"/>
                </a:lnTo>
                <a:cubicBezTo>
                  <a:pt x="6246183" y="5229347"/>
                  <a:pt x="5896158" y="5245005"/>
                  <a:pt x="5787911" y="5249784"/>
                </a:cubicBezTo>
                <a:cubicBezTo>
                  <a:pt x="5276208" y="5272608"/>
                  <a:pt x="5181583" y="4739335"/>
                  <a:pt x="4594647" y="4582595"/>
                </a:cubicBezTo>
                <a:cubicBezTo>
                  <a:pt x="4553401" y="4571414"/>
                  <a:pt x="4047262" y="4444111"/>
                  <a:pt x="3576692" y="4689896"/>
                </a:cubicBezTo>
                <a:cubicBezTo>
                  <a:pt x="2903508" y="5041365"/>
                  <a:pt x="3035835" y="5772616"/>
                  <a:pt x="2439534" y="6019748"/>
                </a:cubicBezTo>
                <a:cubicBezTo>
                  <a:pt x="2062607" y="6175963"/>
                  <a:pt x="1545662" y="6076257"/>
                  <a:pt x="1262869" y="5786450"/>
                </a:cubicBezTo>
                <a:cubicBezTo>
                  <a:pt x="864056" y="5377550"/>
                  <a:pt x="1125562" y="4799418"/>
                  <a:pt x="734842" y="4526254"/>
                </a:cubicBezTo>
                <a:cubicBezTo>
                  <a:pt x="506361" y="4366061"/>
                  <a:pt x="192715" y="4446641"/>
                  <a:pt x="19856" y="4511293"/>
                </a:cubicBezTo>
                <a:lnTo>
                  <a:pt x="0" y="4519330"/>
                </a:lnTo>
                <a:close/>
              </a:path>
            </a:pathLst>
          </a:custGeom>
        </p:spPr>
      </p:pic>
    </p:spTree>
    <p:extLst>
      <p:ext uri="{BB962C8B-B14F-4D97-AF65-F5344CB8AC3E}">
        <p14:creationId xmlns:p14="http://schemas.microsoft.com/office/powerpoint/2010/main" val="2607544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A787E-FD72-58B4-D335-9AB3B3277058}"/>
              </a:ext>
            </a:extLst>
          </p:cNvPr>
          <p:cNvSpPr>
            <a:spLocks noGrp="1"/>
          </p:cNvSpPr>
          <p:nvPr>
            <p:ph type="title"/>
          </p:nvPr>
        </p:nvSpPr>
        <p:spPr/>
        <p:txBody>
          <a:bodyPr/>
          <a:lstStyle/>
          <a:p>
            <a:r>
              <a:rPr lang="en-US" dirty="0"/>
              <a:t>Breakout exercise</a:t>
            </a:r>
          </a:p>
        </p:txBody>
      </p:sp>
      <p:sp>
        <p:nvSpPr>
          <p:cNvPr id="4" name="Content Placeholder 3">
            <a:extLst>
              <a:ext uri="{FF2B5EF4-FFF2-40B4-BE49-F238E27FC236}">
                <a16:creationId xmlns:a16="http://schemas.microsoft.com/office/drawing/2014/main" id="{89F5151A-DBDF-722F-7E58-808D3E682612}"/>
              </a:ext>
            </a:extLst>
          </p:cNvPr>
          <p:cNvSpPr txBox="1">
            <a:spLocks noGrp="1"/>
          </p:cNvSpPr>
          <p:nvPr>
            <p:ph idx="1"/>
          </p:nvPr>
        </p:nvSpPr>
        <p:spPr>
          <a:xfrm>
            <a:off x="549275" y="2028825"/>
            <a:ext cx="10995025" cy="431465"/>
          </a:xfrm>
          <a:prstGeom prst="rect">
            <a:avLst/>
          </a:prstGeom>
          <a:noFill/>
        </p:spPr>
        <p:txBody>
          <a:bodyPr wrap="square" rtlCol="0">
            <a:spAutoFit/>
          </a:bodyPr>
          <a:lstStyle/>
          <a:p>
            <a:pPr marL="0" indent="0" defTabSz="914400">
              <a:lnSpc>
                <a:spcPct val="120000"/>
              </a:lnSpc>
              <a:spcBef>
                <a:spcPts val="1000"/>
              </a:spcBef>
              <a:buNone/>
            </a:pPr>
            <a:r>
              <a:rPr lang="en-US" spc="200" dirty="0">
                <a:solidFill>
                  <a:srgbClr val="00B050"/>
                </a:solidFill>
              </a:rPr>
              <a:t>What influenced Values and Goals</a:t>
            </a:r>
            <a:endParaRPr lang="en-US" dirty="0"/>
          </a:p>
        </p:txBody>
      </p:sp>
      <p:sp>
        <p:nvSpPr>
          <p:cNvPr id="6" name="TextBox 5">
            <a:extLst>
              <a:ext uri="{FF2B5EF4-FFF2-40B4-BE49-F238E27FC236}">
                <a16:creationId xmlns:a16="http://schemas.microsoft.com/office/drawing/2014/main" id="{D2C8AD95-9353-D8C4-5C57-2FBFE83F7127}"/>
              </a:ext>
            </a:extLst>
          </p:cNvPr>
          <p:cNvSpPr txBox="1"/>
          <p:nvPr/>
        </p:nvSpPr>
        <p:spPr>
          <a:xfrm>
            <a:off x="548639" y="2933397"/>
            <a:ext cx="3768436" cy="1754326"/>
          </a:xfrm>
          <a:prstGeom prst="rect">
            <a:avLst/>
          </a:prstGeom>
          <a:noFill/>
        </p:spPr>
        <p:txBody>
          <a:bodyPr wrap="square" rtlCol="0">
            <a:spAutoFit/>
          </a:bodyPr>
          <a:lstStyle/>
          <a:p>
            <a:r>
              <a:rPr lang="en-US" dirty="0"/>
              <a:t>Culture</a:t>
            </a:r>
          </a:p>
          <a:p>
            <a:endParaRPr lang="en-US" dirty="0"/>
          </a:p>
          <a:p>
            <a:r>
              <a:rPr lang="en-US" dirty="0"/>
              <a:t>System</a:t>
            </a:r>
          </a:p>
          <a:p>
            <a:endParaRPr lang="en-US" dirty="0"/>
          </a:p>
          <a:p>
            <a:r>
              <a:rPr lang="en-US" dirty="0"/>
              <a:t>Skills and Experiences</a:t>
            </a:r>
          </a:p>
          <a:p>
            <a:endParaRPr lang="en-US" dirty="0"/>
          </a:p>
        </p:txBody>
      </p:sp>
      <p:pic>
        <p:nvPicPr>
          <p:cNvPr id="7" name="Picture 6">
            <a:extLst>
              <a:ext uri="{FF2B5EF4-FFF2-40B4-BE49-F238E27FC236}">
                <a16:creationId xmlns:a16="http://schemas.microsoft.com/office/drawing/2014/main" id="{E51384D4-8FB9-1F7C-D86E-B8CC0C86C287}"/>
              </a:ext>
            </a:extLst>
          </p:cNvPr>
          <p:cNvPicPr>
            <a:picLocks noChangeAspect="1"/>
          </p:cNvPicPr>
          <p:nvPr/>
        </p:nvPicPr>
        <p:blipFill rotWithShape="1">
          <a:blip r:embed="rId3"/>
          <a:srcRect l="9064" r="16522" b="-2"/>
          <a:stretch/>
        </p:blipFill>
        <p:spPr>
          <a:xfrm>
            <a:off x="2" y="10"/>
            <a:ext cx="1065227" cy="955543"/>
          </a:xfrm>
          <a:custGeom>
            <a:avLst/>
            <a:gdLst/>
            <a:ahLst/>
            <a:cxnLst/>
            <a:rect l="l" t="t" r="r" b="b"/>
            <a:pathLst>
              <a:path w="6972657" h="6356349">
                <a:moveTo>
                  <a:pt x="4162425" y="4810724"/>
                </a:moveTo>
                <a:cubicBezTo>
                  <a:pt x="4508954" y="4810724"/>
                  <a:pt x="4789872" y="5103559"/>
                  <a:pt x="4789872" y="5464789"/>
                </a:cubicBezTo>
                <a:cubicBezTo>
                  <a:pt x="4789872" y="5826019"/>
                  <a:pt x="4508954" y="6118855"/>
                  <a:pt x="4162425" y="6118855"/>
                </a:cubicBezTo>
                <a:cubicBezTo>
                  <a:pt x="3815896" y="6118855"/>
                  <a:pt x="3534978" y="5826019"/>
                  <a:pt x="3534978" y="5464789"/>
                </a:cubicBezTo>
                <a:cubicBezTo>
                  <a:pt x="3534978" y="5103559"/>
                  <a:pt x="3815896" y="4810724"/>
                  <a:pt x="4162425" y="4810724"/>
                </a:cubicBezTo>
                <a:close/>
                <a:moveTo>
                  <a:pt x="92101" y="4731176"/>
                </a:moveTo>
                <a:cubicBezTo>
                  <a:pt x="540880" y="4731176"/>
                  <a:pt x="904688" y="5094984"/>
                  <a:pt x="904688" y="5543763"/>
                </a:cubicBezTo>
                <a:cubicBezTo>
                  <a:pt x="904688" y="5964494"/>
                  <a:pt x="584935" y="6310542"/>
                  <a:pt x="175183" y="6352155"/>
                </a:cubicBezTo>
                <a:lnTo>
                  <a:pt x="92121" y="6356349"/>
                </a:lnTo>
                <a:lnTo>
                  <a:pt x="92081" y="6356349"/>
                </a:lnTo>
                <a:lnTo>
                  <a:pt x="9019" y="6352155"/>
                </a:lnTo>
                <a:lnTo>
                  <a:pt x="4079" y="6351401"/>
                </a:lnTo>
                <a:lnTo>
                  <a:pt x="0" y="6352492"/>
                </a:lnTo>
                <a:lnTo>
                  <a:pt x="0" y="4736748"/>
                </a:lnTo>
                <a:lnTo>
                  <a:pt x="9019" y="4735372"/>
                </a:lnTo>
                <a:cubicBezTo>
                  <a:pt x="36336" y="4732597"/>
                  <a:pt x="64052" y="4731176"/>
                  <a:pt x="92101" y="4731176"/>
                </a:cubicBezTo>
                <a:close/>
                <a:moveTo>
                  <a:pt x="6385770" y="2098604"/>
                </a:moveTo>
                <a:cubicBezTo>
                  <a:pt x="6543907" y="2107100"/>
                  <a:pt x="6698935" y="2178483"/>
                  <a:pt x="6813407" y="2310776"/>
                </a:cubicBezTo>
                <a:cubicBezTo>
                  <a:pt x="7042252" y="2575278"/>
                  <a:pt x="7022052" y="2983098"/>
                  <a:pt x="6768322" y="3221698"/>
                </a:cubicBezTo>
                <a:cubicBezTo>
                  <a:pt x="6718815" y="3268040"/>
                  <a:pt x="6662527" y="3305861"/>
                  <a:pt x="6601629" y="3333787"/>
                </a:cubicBezTo>
                <a:cubicBezTo>
                  <a:pt x="6357584" y="3444872"/>
                  <a:pt x="6072796" y="3380857"/>
                  <a:pt x="5894479" y="3174765"/>
                </a:cubicBezTo>
                <a:cubicBezTo>
                  <a:pt x="5665537" y="2910180"/>
                  <a:pt x="5685739" y="2502359"/>
                  <a:pt x="5939476" y="2263752"/>
                </a:cubicBezTo>
                <a:cubicBezTo>
                  <a:pt x="6066385" y="2144498"/>
                  <a:pt x="6227633" y="2090107"/>
                  <a:pt x="6385770" y="2098604"/>
                </a:cubicBezTo>
                <a:close/>
                <a:moveTo>
                  <a:pt x="0" y="0"/>
                </a:moveTo>
                <a:lnTo>
                  <a:pt x="5609109" y="0"/>
                </a:lnTo>
                <a:lnTo>
                  <a:pt x="5710855" y="100163"/>
                </a:lnTo>
                <a:cubicBezTo>
                  <a:pt x="5940043" y="363896"/>
                  <a:pt x="6060564" y="781193"/>
                  <a:pt x="5983550" y="1133306"/>
                </a:cubicBezTo>
                <a:cubicBezTo>
                  <a:pt x="5820740" y="1874471"/>
                  <a:pt x="4868226" y="1916819"/>
                  <a:pt x="4807924" y="2551785"/>
                </a:cubicBezTo>
                <a:cubicBezTo>
                  <a:pt x="4772098" y="2931077"/>
                  <a:pt x="5073952" y="3310271"/>
                  <a:pt x="5323480" y="3486493"/>
                </a:cubicBezTo>
                <a:cubicBezTo>
                  <a:pt x="5798207" y="3822498"/>
                  <a:pt x="6190925" y="3545085"/>
                  <a:pt x="6484693" y="3873055"/>
                </a:cubicBezTo>
                <a:cubicBezTo>
                  <a:pt x="6702769" y="4116667"/>
                  <a:pt x="6749067" y="4564067"/>
                  <a:pt x="6564699" y="4869471"/>
                </a:cubicBezTo>
                <a:cubicBezTo>
                  <a:pt x="6538929" y="4912110"/>
                  <a:pt x="6508772" y="4951720"/>
                  <a:pt x="6474766" y="4987555"/>
                </a:cubicBezTo>
                <a:lnTo>
                  <a:pt x="6475634" y="4987552"/>
                </a:lnTo>
                <a:cubicBezTo>
                  <a:pt x="6246183" y="5229347"/>
                  <a:pt x="5896158" y="5245005"/>
                  <a:pt x="5787911" y="5249784"/>
                </a:cubicBezTo>
                <a:cubicBezTo>
                  <a:pt x="5276208" y="5272608"/>
                  <a:pt x="5181583" y="4739335"/>
                  <a:pt x="4594647" y="4582595"/>
                </a:cubicBezTo>
                <a:cubicBezTo>
                  <a:pt x="4553401" y="4571414"/>
                  <a:pt x="4047262" y="4444111"/>
                  <a:pt x="3576692" y="4689896"/>
                </a:cubicBezTo>
                <a:cubicBezTo>
                  <a:pt x="2903508" y="5041365"/>
                  <a:pt x="3035835" y="5772616"/>
                  <a:pt x="2439534" y="6019748"/>
                </a:cubicBezTo>
                <a:cubicBezTo>
                  <a:pt x="2062607" y="6175963"/>
                  <a:pt x="1545662" y="6076257"/>
                  <a:pt x="1262869" y="5786450"/>
                </a:cubicBezTo>
                <a:cubicBezTo>
                  <a:pt x="864056" y="5377550"/>
                  <a:pt x="1125562" y="4799418"/>
                  <a:pt x="734842" y="4526254"/>
                </a:cubicBezTo>
                <a:cubicBezTo>
                  <a:pt x="506361" y="4366061"/>
                  <a:pt x="192715" y="4446641"/>
                  <a:pt x="19856" y="4511293"/>
                </a:cubicBezTo>
                <a:lnTo>
                  <a:pt x="0" y="4519330"/>
                </a:lnTo>
                <a:close/>
              </a:path>
            </a:pathLst>
          </a:custGeom>
        </p:spPr>
      </p:pic>
    </p:spTree>
    <p:extLst>
      <p:ext uri="{BB962C8B-B14F-4D97-AF65-F5344CB8AC3E}">
        <p14:creationId xmlns:p14="http://schemas.microsoft.com/office/powerpoint/2010/main" val="3779280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E24D8-6262-649B-C1A5-2B7A7C4F9AB1}"/>
              </a:ext>
            </a:extLst>
          </p:cNvPr>
          <p:cNvSpPr>
            <a:spLocks noGrp="1"/>
          </p:cNvSpPr>
          <p:nvPr>
            <p:ph type="title"/>
          </p:nvPr>
        </p:nvSpPr>
        <p:spPr>
          <a:xfrm>
            <a:off x="500107" y="804724"/>
            <a:ext cx="10995659" cy="379059"/>
          </a:xfrm>
        </p:spPr>
        <p:txBody>
          <a:bodyPr>
            <a:normAutofit/>
          </a:bodyPr>
          <a:lstStyle/>
          <a:p>
            <a:pPr marL="0" indent="0">
              <a:buNone/>
            </a:pPr>
            <a:r>
              <a:rPr lang="en-US" sz="1800" spc="200" dirty="0">
                <a:solidFill>
                  <a:srgbClr val="00B050"/>
                </a:solidFill>
              </a:rPr>
              <a:t>Financial Goals  </a:t>
            </a:r>
          </a:p>
        </p:txBody>
      </p:sp>
      <p:sp>
        <p:nvSpPr>
          <p:cNvPr id="3" name="Content Placeholder 2">
            <a:extLst>
              <a:ext uri="{FF2B5EF4-FFF2-40B4-BE49-F238E27FC236}">
                <a16:creationId xmlns:a16="http://schemas.microsoft.com/office/drawing/2014/main" id="{2C35C6F5-573D-A4C1-0264-BA594788214F}"/>
              </a:ext>
            </a:extLst>
          </p:cNvPr>
          <p:cNvSpPr>
            <a:spLocks noGrp="1"/>
          </p:cNvSpPr>
          <p:nvPr>
            <p:ph idx="1"/>
          </p:nvPr>
        </p:nvSpPr>
        <p:spPr>
          <a:xfrm>
            <a:off x="500107" y="1257041"/>
            <a:ext cx="8033787" cy="1742770"/>
          </a:xfrm>
        </p:spPr>
        <p:txBody>
          <a:bodyPr>
            <a:normAutofit fontScale="62500" lnSpcReduction="20000"/>
          </a:bodyPr>
          <a:lstStyle/>
          <a:p>
            <a:pPr marL="0" indent="0">
              <a:buNone/>
            </a:pPr>
            <a:r>
              <a:rPr lang="en-US" sz="2900" dirty="0">
                <a:solidFill>
                  <a:srgbClr val="00B0F0"/>
                </a:solidFill>
              </a:rPr>
              <a:t>Balance Sheet </a:t>
            </a:r>
          </a:p>
          <a:p>
            <a:pPr lvl="1">
              <a:buFont typeface="+mj-lt"/>
              <a:buAutoNum type="arabicPeriod"/>
            </a:pPr>
            <a:r>
              <a:rPr lang="en-US" sz="2900" dirty="0"/>
              <a:t>List all your 2023 assets  (1min)</a:t>
            </a:r>
          </a:p>
          <a:p>
            <a:pPr marL="274320" lvl="1" indent="0">
              <a:buNone/>
            </a:pPr>
            <a:r>
              <a:rPr lang="en-US" sz="2900" dirty="0"/>
              <a:t>2. Sample Balance Sheet</a:t>
            </a:r>
          </a:p>
          <a:p>
            <a:pPr marL="274320" lvl="1" indent="0">
              <a:buNone/>
            </a:pPr>
            <a:r>
              <a:rPr lang="en-US" sz="2900" dirty="0"/>
              <a:t>Total Assets                =    Total Liabilities        +        Equity  </a:t>
            </a:r>
          </a:p>
          <a:p>
            <a:pPr marL="0" indent="0">
              <a:buNone/>
            </a:pPr>
            <a:r>
              <a:rPr lang="en-US" sz="1400" dirty="0"/>
              <a:t>	</a:t>
            </a:r>
          </a:p>
        </p:txBody>
      </p:sp>
      <p:pic>
        <p:nvPicPr>
          <p:cNvPr id="11" name="Picture 10">
            <a:extLst>
              <a:ext uri="{FF2B5EF4-FFF2-40B4-BE49-F238E27FC236}">
                <a16:creationId xmlns:a16="http://schemas.microsoft.com/office/drawing/2014/main" id="{EEF85B45-5CA0-298B-21AE-384C9FA10080}"/>
              </a:ext>
            </a:extLst>
          </p:cNvPr>
          <p:cNvPicPr>
            <a:picLocks noChangeAspect="1"/>
          </p:cNvPicPr>
          <p:nvPr/>
        </p:nvPicPr>
        <p:blipFill rotWithShape="1">
          <a:blip r:embed="rId3"/>
          <a:srcRect l="9064" r="16522" b="-2"/>
          <a:stretch/>
        </p:blipFill>
        <p:spPr>
          <a:xfrm>
            <a:off x="2" y="11"/>
            <a:ext cx="1141670" cy="731456"/>
          </a:xfrm>
          <a:custGeom>
            <a:avLst/>
            <a:gdLst/>
            <a:ahLst/>
            <a:cxnLst/>
            <a:rect l="l" t="t" r="r" b="b"/>
            <a:pathLst>
              <a:path w="6972657" h="6356349">
                <a:moveTo>
                  <a:pt x="4162425" y="4810724"/>
                </a:moveTo>
                <a:cubicBezTo>
                  <a:pt x="4508954" y="4810724"/>
                  <a:pt x="4789872" y="5103559"/>
                  <a:pt x="4789872" y="5464789"/>
                </a:cubicBezTo>
                <a:cubicBezTo>
                  <a:pt x="4789872" y="5826019"/>
                  <a:pt x="4508954" y="6118855"/>
                  <a:pt x="4162425" y="6118855"/>
                </a:cubicBezTo>
                <a:cubicBezTo>
                  <a:pt x="3815896" y="6118855"/>
                  <a:pt x="3534978" y="5826019"/>
                  <a:pt x="3534978" y="5464789"/>
                </a:cubicBezTo>
                <a:cubicBezTo>
                  <a:pt x="3534978" y="5103559"/>
                  <a:pt x="3815896" y="4810724"/>
                  <a:pt x="4162425" y="4810724"/>
                </a:cubicBezTo>
                <a:close/>
                <a:moveTo>
                  <a:pt x="92101" y="4731176"/>
                </a:moveTo>
                <a:cubicBezTo>
                  <a:pt x="540880" y="4731176"/>
                  <a:pt x="904688" y="5094984"/>
                  <a:pt x="904688" y="5543763"/>
                </a:cubicBezTo>
                <a:cubicBezTo>
                  <a:pt x="904688" y="5964494"/>
                  <a:pt x="584935" y="6310542"/>
                  <a:pt x="175183" y="6352155"/>
                </a:cubicBezTo>
                <a:lnTo>
                  <a:pt x="92121" y="6356349"/>
                </a:lnTo>
                <a:lnTo>
                  <a:pt x="92081" y="6356349"/>
                </a:lnTo>
                <a:lnTo>
                  <a:pt x="9019" y="6352155"/>
                </a:lnTo>
                <a:lnTo>
                  <a:pt x="4079" y="6351401"/>
                </a:lnTo>
                <a:lnTo>
                  <a:pt x="0" y="6352492"/>
                </a:lnTo>
                <a:lnTo>
                  <a:pt x="0" y="4736748"/>
                </a:lnTo>
                <a:lnTo>
                  <a:pt x="9019" y="4735372"/>
                </a:lnTo>
                <a:cubicBezTo>
                  <a:pt x="36336" y="4732597"/>
                  <a:pt x="64052" y="4731176"/>
                  <a:pt x="92101" y="4731176"/>
                </a:cubicBezTo>
                <a:close/>
                <a:moveTo>
                  <a:pt x="6385770" y="2098604"/>
                </a:moveTo>
                <a:cubicBezTo>
                  <a:pt x="6543907" y="2107100"/>
                  <a:pt x="6698935" y="2178483"/>
                  <a:pt x="6813407" y="2310776"/>
                </a:cubicBezTo>
                <a:cubicBezTo>
                  <a:pt x="7042252" y="2575278"/>
                  <a:pt x="7022052" y="2983098"/>
                  <a:pt x="6768322" y="3221698"/>
                </a:cubicBezTo>
                <a:cubicBezTo>
                  <a:pt x="6718815" y="3268040"/>
                  <a:pt x="6662527" y="3305861"/>
                  <a:pt x="6601629" y="3333787"/>
                </a:cubicBezTo>
                <a:cubicBezTo>
                  <a:pt x="6357584" y="3444872"/>
                  <a:pt x="6072796" y="3380857"/>
                  <a:pt x="5894479" y="3174765"/>
                </a:cubicBezTo>
                <a:cubicBezTo>
                  <a:pt x="5665537" y="2910180"/>
                  <a:pt x="5685739" y="2502359"/>
                  <a:pt x="5939476" y="2263752"/>
                </a:cubicBezTo>
                <a:cubicBezTo>
                  <a:pt x="6066385" y="2144498"/>
                  <a:pt x="6227633" y="2090107"/>
                  <a:pt x="6385770" y="2098604"/>
                </a:cubicBezTo>
                <a:close/>
                <a:moveTo>
                  <a:pt x="0" y="0"/>
                </a:moveTo>
                <a:lnTo>
                  <a:pt x="5609109" y="0"/>
                </a:lnTo>
                <a:lnTo>
                  <a:pt x="5710855" y="100163"/>
                </a:lnTo>
                <a:cubicBezTo>
                  <a:pt x="5940043" y="363896"/>
                  <a:pt x="6060564" y="781193"/>
                  <a:pt x="5983550" y="1133306"/>
                </a:cubicBezTo>
                <a:cubicBezTo>
                  <a:pt x="5820740" y="1874471"/>
                  <a:pt x="4868226" y="1916819"/>
                  <a:pt x="4807924" y="2551785"/>
                </a:cubicBezTo>
                <a:cubicBezTo>
                  <a:pt x="4772098" y="2931077"/>
                  <a:pt x="5073952" y="3310271"/>
                  <a:pt x="5323480" y="3486493"/>
                </a:cubicBezTo>
                <a:cubicBezTo>
                  <a:pt x="5798207" y="3822498"/>
                  <a:pt x="6190925" y="3545085"/>
                  <a:pt x="6484693" y="3873055"/>
                </a:cubicBezTo>
                <a:cubicBezTo>
                  <a:pt x="6702769" y="4116667"/>
                  <a:pt x="6749067" y="4564067"/>
                  <a:pt x="6564699" y="4869471"/>
                </a:cubicBezTo>
                <a:cubicBezTo>
                  <a:pt x="6538929" y="4912110"/>
                  <a:pt x="6508772" y="4951720"/>
                  <a:pt x="6474766" y="4987555"/>
                </a:cubicBezTo>
                <a:lnTo>
                  <a:pt x="6475634" y="4987552"/>
                </a:lnTo>
                <a:cubicBezTo>
                  <a:pt x="6246183" y="5229347"/>
                  <a:pt x="5896158" y="5245005"/>
                  <a:pt x="5787911" y="5249784"/>
                </a:cubicBezTo>
                <a:cubicBezTo>
                  <a:pt x="5276208" y="5272608"/>
                  <a:pt x="5181583" y="4739335"/>
                  <a:pt x="4594647" y="4582595"/>
                </a:cubicBezTo>
                <a:cubicBezTo>
                  <a:pt x="4553401" y="4571414"/>
                  <a:pt x="4047262" y="4444111"/>
                  <a:pt x="3576692" y="4689896"/>
                </a:cubicBezTo>
                <a:cubicBezTo>
                  <a:pt x="2903508" y="5041365"/>
                  <a:pt x="3035835" y="5772616"/>
                  <a:pt x="2439534" y="6019748"/>
                </a:cubicBezTo>
                <a:cubicBezTo>
                  <a:pt x="2062607" y="6175963"/>
                  <a:pt x="1545662" y="6076257"/>
                  <a:pt x="1262869" y="5786450"/>
                </a:cubicBezTo>
                <a:cubicBezTo>
                  <a:pt x="864056" y="5377550"/>
                  <a:pt x="1125562" y="4799418"/>
                  <a:pt x="734842" y="4526254"/>
                </a:cubicBezTo>
                <a:cubicBezTo>
                  <a:pt x="506361" y="4366061"/>
                  <a:pt x="192715" y="4446641"/>
                  <a:pt x="19856" y="4511293"/>
                </a:cubicBezTo>
                <a:lnTo>
                  <a:pt x="0" y="4519330"/>
                </a:lnTo>
                <a:close/>
              </a:path>
            </a:pathLst>
          </a:custGeom>
        </p:spPr>
      </p:pic>
      <p:sp>
        <p:nvSpPr>
          <p:cNvPr id="38" name="TextBox 37">
            <a:extLst>
              <a:ext uri="{FF2B5EF4-FFF2-40B4-BE49-F238E27FC236}">
                <a16:creationId xmlns:a16="http://schemas.microsoft.com/office/drawing/2014/main" id="{B5206235-F0B1-E876-5AF8-B84656D63F96}"/>
              </a:ext>
            </a:extLst>
          </p:cNvPr>
          <p:cNvSpPr txBox="1"/>
          <p:nvPr/>
        </p:nvSpPr>
        <p:spPr>
          <a:xfrm>
            <a:off x="500107" y="2963288"/>
            <a:ext cx="6504752" cy="3508653"/>
          </a:xfrm>
          <a:prstGeom prst="rect">
            <a:avLst/>
          </a:prstGeom>
          <a:noFill/>
        </p:spPr>
        <p:txBody>
          <a:bodyPr wrap="square" rtlCol="0">
            <a:spAutoFit/>
          </a:bodyPr>
          <a:lstStyle/>
          <a:p>
            <a:pPr algn="ctr"/>
            <a:r>
              <a:rPr lang="en-US" sz="1200" dirty="0"/>
              <a:t>                  Farming  Farm as at Jan 7, 2024 </a:t>
            </a:r>
          </a:p>
          <a:p>
            <a:r>
              <a:rPr lang="en-US" sz="1200" u="sng" dirty="0"/>
              <a:t>Assets </a:t>
            </a:r>
            <a:r>
              <a:rPr lang="en-US" sz="1200" dirty="0"/>
              <a:t>					</a:t>
            </a:r>
            <a:r>
              <a:rPr lang="en-US" sz="1200" u="sng" dirty="0"/>
              <a:t>Liabilities</a:t>
            </a:r>
          </a:p>
          <a:p>
            <a:endParaRPr lang="en-US" sz="1200" dirty="0"/>
          </a:p>
          <a:p>
            <a:r>
              <a:rPr lang="en-US" sz="1200" dirty="0"/>
              <a:t> </a:t>
            </a:r>
            <a:r>
              <a:rPr lang="en-US" sz="1200" u="sng" dirty="0"/>
              <a:t>Current Assets</a:t>
            </a:r>
            <a:r>
              <a:rPr lang="en-US" sz="1200" dirty="0"/>
              <a:t>			 	Current Liability (loans due in 1 year)	</a:t>
            </a:r>
          </a:p>
          <a:p>
            <a:r>
              <a:rPr lang="en-US" sz="1200" dirty="0"/>
              <a:t>	Hoes		   230		    	     Credit Card 			  700	</a:t>
            </a:r>
          </a:p>
          <a:p>
            <a:r>
              <a:rPr lang="en-US" sz="1200" dirty="0"/>
              <a:t>	Crops		5,400			     Land mortgage			3500</a:t>
            </a:r>
          </a:p>
          <a:p>
            <a:r>
              <a:rPr lang="en-US" sz="1200" dirty="0"/>
              <a:t>	Cash		1,250			     Car Loan				2496 </a:t>
            </a:r>
          </a:p>
          <a:p>
            <a:r>
              <a:rPr lang="en-US" sz="1200" dirty="0"/>
              <a:t>                                              </a:t>
            </a:r>
            <a:r>
              <a:rPr lang="en-US" sz="1200" u="sng" dirty="0"/>
              <a:t>6,880 </a:t>
            </a:r>
            <a:r>
              <a:rPr lang="en-US" sz="1200" dirty="0"/>
              <a:t>                                                                        </a:t>
            </a:r>
            <a:r>
              <a:rPr lang="en-US" sz="1200" u="sng" dirty="0"/>
              <a:t>6,696</a:t>
            </a:r>
          </a:p>
          <a:p>
            <a:r>
              <a:rPr lang="en-US" sz="1200" u="sng" dirty="0"/>
              <a:t>Fixed Assets	</a:t>
            </a:r>
            <a:r>
              <a:rPr lang="en-US" sz="1200" dirty="0"/>
              <a:t>	               		Long term Liability</a:t>
            </a:r>
          </a:p>
          <a:p>
            <a:r>
              <a:rPr lang="en-US" sz="1200" dirty="0"/>
              <a:t>	Vehicle	6,800			    Credit Card 			  600</a:t>
            </a:r>
          </a:p>
          <a:p>
            <a:r>
              <a:rPr lang="en-US" sz="1200" dirty="0"/>
              <a:t>	Land	       300,000			    Land mortgage		       186500</a:t>
            </a:r>
          </a:p>
          <a:p>
            <a:r>
              <a:rPr lang="en-US" sz="1200" dirty="0"/>
              <a:t>	Building     180,000			    Car Loan				9744</a:t>
            </a:r>
          </a:p>
          <a:p>
            <a:r>
              <a:rPr lang="en-US" sz="1200" dirty="0"/>
              <a:t>                                           </a:t>
            </a:r>
            <a:r>
              <a:rPr lang="en-US" sz="1200" u="sng" dirty="0"/>
              <a:t>486,800</a:t>
            </a:r>
            <a:r>
              <a:rPr lang="en-US" sz="1200" dirty="0"/>
              <a:t>                                                                         </a:t>
            </a:r>
            <a:r>
              <a:rPr lang="en-US" sz="1200" u="sng" dirty="0"/>
              <a:t>196,844</a:t>
            </a:r>
          </a:p>
          <a:p>
            <a:endParaRPr lang="en-US" sz="1200" u="sng" dirty="0"/>
          </a:p>
          <a:p>
            <a:r>
              <a:rPr lang="en-US" sz="1200" dirty="0"/>
              <a:t>                                                               Owner Equity	                    			 </a:t>
            </a:r>
            <a:r>
              <a:rPr lang="en-US" sz="1200" u="sng" dirty="0"/>
              <a:t>296,836</a:t>
            </a:r>
          </a:p>
          <a:p>
            <a:endParaRPr lang="en-US" sz="1200" dirty="0"/>
          </a:p>
          <a:p>
            <a:r>
              <a:rPr lang="en-US" sz="1200" u="sng" dirty="0"/>
              <a:t>Total Assets</a:t>
            </a:r>
            <a:r>
              <a:rPr lang="en-US" sz="1200" dirty="0"/>
              <a:t>                       </a:t>
            </a:r>
            <a:r>
              <a:rPr lang="en-US" sz="1200" u="sng" dirty="0"/>
              <a:t>493,680</a:t>
            </a:r>
            <a:r>
              <a:rPr lang="en-US" sz="1200" dirty="0"/>
              <a:t>        Total Liabilities and Owner Equity             </a:t>
            </a:r>
            <a:r>
              <a:rPr lang="en-US" sz="1200" u="sng" dirty="0"/>
              <a:t>493,680</a:t>
            </a:r>
          </a:p>
          <a:p>
            <a:endParaRPr lang="en-US" dirty="0"/>
          </a:p>
        </p:txBody>
      </p:sp>
      <p:cxnSp>
        <p:nvCxnSpPr>
          <p:cNvPr id="40" name="Straight Connector 39">
            <a:extLst>
              <a:ext uri="{FF2B5EF4-FFF2-40B4-BE49-F238E27FC236}">
                <a16:creationId xmlns:a16="http://schemas.microsoft.com/office/drawing/2014/main" id="{3F475E35-2479-A4F8-FD0E-E333DEF341D1}"/>
              </a:ext>
            </a:extLst>
          </p:cNvPr>
          <p:cNvCxnSpPr>
            <a:cxnSpLocks/>
          </p:cNvCxnSpPr>
          <p:nvPr/>
        </p:nvCxnSpPr>
        <p:spPr>
          <a:xfrm>
            <a:off x="3255819" y="3232727"/>
            <a:ext cx="0" cy="305454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80A81CB6-7D46-A2D9-9FAE-57EC0ECE95C8}"/>
              </a:ext>
            </a:extLst>
          </p:cNvPr>
          <p:cNvCxnSpPr>
            <a:cxnSpLocks/>
          </p:cNvCxnSpPr>
          <p:nvPr/>
        </p:nvCxnSpPr>
        <p:spPr>
          <a:xfrm>
            <a:off x="533077" y="2963288"/>
            <a:ext cx="622794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4CEDAFF-DB56-99A7-4D08-597CDF24FCDE}"/>
              </a:ext>
            </a:extLst>
          </p:cNvPr>
          <p:cNvCxnSpPr/>
          <p:nvPr/>
        </p:nvCxnSpPr>
        <p:spPr>
          <a:xfrm>
            <a:off x="532615" y="2963288"/>
            <a:ext cx="0" cy="3323987"/>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07D3EDA2-630D-C35E-FACB-2709B9A387AA}"/>
              </a:ext>
            </a:extLst>
          </p:cNvPr>
          <p:cNvCxnSpPr>
            <a:cxnSpLocks/>
          </p:cNvCxnSpPr>
          <p:nvPr/>
        </p:nvCxnSpPr>
        <p:spPr>
          <a:xfrm>
            <a:off x="6714836" y="2963288"/>
            <a:ext cx="46182" cy="3323987"/>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D510E3B4-3573-D626-9F4C-1E33FD4C8D58}"/>
              </a:ext>
            </a:extLst>
          </p:cNvPr>
          <p:cNvCxnSpPr>
            <a:cxnSpLocks/>
          </p:cNvCxnSpPr>
          <p:nvPr/>
        </p:nvCxnSpPr>
        <p:spPr>
          <a:xfrm>
            <a:off x="516592" y="6287275"/>
            <a:ext cx="624442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ECFC9EF8-F879-1CB2-8D5E-C91B2F75F11F}"/>
              </a:ext>
            </a:extLst>
          </p:cNvPr>
          <p:cNvCxnSpPr/>
          <p:nvPr/>
        </p:nvCxnSpPr>
        <p:spPr>
          <a:xfrm>
            <a:off x="548639" y="3232727"/>
            <a:ext cx="61892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26D4B602-56D1-BF3A-7702-584FF489100C}"/>
              </a:ext>
            </a:extLst>
          </p:cNvPr>
          <p:cNvCxnSpPr>
            <a:cxnSpLocks/>
          </p:cNvCxnSpPr>
          <p:nvPr/>
        </p:nvCxnSpPr>
        <p:spPr>
          <a:xfrm>
            <a:off x="548639" y="4488871"/>
            <a:ext cx="270718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7446758-4409-5389-D2AC-D9CA963095EB}"/>
              </a:ext>
            </a:extLst>
          </p:cNvPr>
          <p:cNvCxnSpPr>
            <a:cxnSpLocks/>
          </p:cNvCxnSpPr>
          <p:nvPr/>
        </p:nvCxnSpPr>
        <p:spPr>
          <a:xfrm>
            <a:off x="548639" y="5440218"/>
            <a:ext cx="270718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F73C2B7D-3E06-6ECF-143E-3D035408C4E8}"/>
              </a:ext>
            </a:extLst>
          </p:cNvPr>
          <p:cNvCxnSpPr>
            <a:cxnSpLocks/>
          </p:cNvCxnSpPr>
          <p:nvPr/>
        </p:nvCxnSpPr>
        <p:spPr>
          <a:xfrm flipV="1">
            <a:off x="3255819" y="4488872"/>
            <a:ext cx="3488714"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0B6F8208-F0FC-02FB-55D2-BFF844D8BA6A}"/>
              </a:ext>
            </a:extLst>
          </p:cNvPr>
          <p:cNvCxnSpPr>
            <a:cxnSpLocks/>
          </p:cNvCxnSpPr>
          <p:nvPr/>
        </p:nvCxnSpPr>
        <p:spPr>
          <a:xfrm flipV="1">
            <a:off x="3255819" y="5440218"/>
            <a:ext cx="345901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D6B704A-A770-C6CE-7CAD-52CFF806F0A5}"/>
              </a:ext>
            </a:extLst>
          </p:cNvPr>
          <p:cNvCxnSpPr>
            <a:cxnSpLocks/>
          </p:cNvCxnSpPr>
          <p:nvPr/>
        </p:nvCxnSpPr>
        <p:spPr>
          <a:xfrm>
            <a:off x="562312" y="5781963"/>
            <a:ext cx="619870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3357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13433-CD14-81D5-AC1F-78183014DB1F}"/>
              </a:ext>
            </a:extLst>
          </p:cNvPr>
          <p:cNvSpPr>
            <a:spLocks noGrp="1"/>
          </p:cNvSpPr>
          <p:nvPr>
            <p:ph type="title"/>
          </p:nvPr>
        </p:nvSpPr>
        <p:spPr>
          <a:xfrm>
            <a:off x="548639" y="950977"/>
            <a:ext cx="10995659" cy="379060"/>
          </a:xfrm>
        </p:spPr>
        <p:txBody>
          <a:bodyPr>
            <a:normAutofit fontScale="90000"/>
          </a:bodyPr>
          <a:lstStyle/>
          <a:p>
            <a:pPr marL="0" marR="0" lvl="0" indent="0" defTabSz="457200" rtl="0" eaLnBrk="1" fontAlgn="auto" latinLnBrk="0" hangingPunct="1">
              <a:lnSpc>
                <a:spcPct val="100000"/>
              </a:lnSpc>
              <a:spcBef>
                <a:spcPts val="0"/>
              </a:spcBef>
              <a:spcAft>
                <a:spcPts val="0"/>
              </a:spcAft>
              <a:tabLst/>
              <a:defRPr/>
            </a:pPr>
            <a:r>
              <a:rPr kumimoji="0" lang="en-US" sz="1400" b="0" i="0" u="none" strike="noStrike" kern="1200" cap="none" spc="0" normalizeH="0" baseline="0" noProof="0" dirty="0">
                <a:ln>
                  <a:noFill/>
                </a:ln>
                <a:solidFill>
                  <a:srgbClr val="00B0F0"/>
                </a:solidFill>
                <a:effectLst/>
                <a:uLnTx/>
                <a:uFillTx/>
                <a:latin typeface="Univers Light"/>
                <a:ea typeface="+mn-ea"/>
                <a:cs typeface="+mn-cs"/>
              </a:rPr>
              <a:t>Income statement</a:t>
            </a:r>
            <a:br>
              <a:rPr kumimoji="0" lang="en-US" sz="1400" b="0" i="0" u="none" strike="noStrike" kern="1200" cap="none" spc="0" normalizeH="0" baseline="0" noProof="0" dirty="0">
                <a:ln>
                  <a:noFill/>
                </a:ln>
                <a:solidFill>
                  <a:srgbClr val="00B0F0"/>
                </a:solidFill>
                <a:effectLst/>
                <a:uLnTx/>
                <a:uFillTx/>
                <a:latin typeface="Univers Light"/>
                <a:ea typeface="+mn-ea"/>
                <a:cs typeface="+mn-cs"/>
              </a:rPr>
            </a:br>
            <a:endParaRPr lang="en-US" dirty="0"/>
          </a:p>
        </p:txBody>
      </p:sp>
      <p:graphicFrame>
        <p:nvGraphicFramePr>
          <p:cNvPr id="8" name="Content Placeholder 7">
            <a:extLst>
              <a:ext uri="{FF2B5EF4-FFF2-40B4-BE49-F238E27FC236}">
                <a16:creationId xmlns:a16="http://schemas.microsoft.com/office/drawing/2014/main" id="{0F50C346-CE68-A2DD-6C81-7FF74ACED772}"/>
              </a:ext>
            </a:extLst>
          </p:cNvPr>
          <p:cNvGraphicFramePr>
            <a:graphicFrameLocks noGrp="1" noChangeAspect="1"/>
          </p:cNvGraphicFramePr>
          <p:nvPr>
            <p:ph idx="1"/>
            <p:extLst>
              <p:ext uri="{D42A27DB-BD31-4B8C-83A1-F6EECF244321}">
                <p14:modId xmlns:p14="http://schemas.microsoft.com/office/powerpoint/2010/main" val="1374194284"/>
              </p:ext>
            </p:extLst>
          </p:nvPr>
        </p:nvGraphicFramePr>
        <p:xfrm>
          <a:off x="1601788" y="1433513"/>
          <a:ext cx="7531100" cy="4521200"/>
        </p:xfrm>
        <a:graphic>
          <a:graphicData uri="http://schemas.openxmlformats.org/presentationml/2006/ole">
            <mc:AlternateContent xmlns:mc="http://schemas.openxmlformats.org/markup-compatibility/2006">
              <mc:Choice xmlns:v="urn:schemas-microsoft-com:vml" Requires="v">
                <p:oleObj name="Worksheet" r:id="rId2" imgW="4886382" imgH="2933632" progId="Excel.Sheet.12">
                  <p:embed/>
                </p:oleObj>
              </mc:Choice>
              <mc:Fallback>
                <p:oleObj name="Worksheet" r:id="rId2" imgW="4886382" imgH="2933632" progId="Excel.Sheet.12">
                  <p:embed/>
                  <p:pic>
                    <p:nvPicPr>
                      <p:cNvPr id="0" name=""/>
                      <p:cNvPicPr/>
                      <p:nvPr/>
                    </p:nvPicPr>
                    <p:blipFill>
                      <a:blip r:embed="rId3"/>
                      <a:stretch>
                        <a:fillRect/>
                      </a:stretch>
                    </p:blipFill>
                    <p:spPr>
                      <a:xfrm>
                        <a:off x="1601788" y="1433513"/>
                        <a:ext cx="7531100" cy="4521200"/>
                      </a:xfrm>
                      <a:prstGeom prst="rect">
                        <a:avLst/>
                      </a:prstGeom>
                    </p:spPr>
                  </p:pic>
                </p:oleObj>
              </mc:Fallback>
            </mc:AlternateContent>
          </a:graphicData>
        </a:graphic>
      </p:graphicFrame>
    </p:spTree>
    <p:extLst>
      <p:ext uri="{BB962C8B-B14F-4D97-AF65-F5344CB8AC3E}">
        <p14:creationId xmlns:p14="http://schemas.microsoft.com/office/powerpoint/2010/main" val="3192742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EDC72-BC77-CA20-BDD6-88DF884BEF21}"/>
              </a:ext>
            </a:extLst>
          </p:cNvPr>
          <p:cNvSpPr>
            <a:spLocks noGrp="1"/>
          </p:cNvSpPr>
          <p:nvPr>
            <p:ph type="title"/>
          </p:nvPr>
        </p:nvSpPr>
        <p:spPr/>
        <p:txBody>
          <a:bodyPr/>
          <a:lstStyle/>
          <a:p>
            <a:r>
              <a:rPr lang="en-US" sz="1400" dirty="0">
                <a:solidFill>
                  <a:srgbClr val="00B0F0"/>
                </a:solidFill>
                <a:latin typeface="+mn-lt"/>
                <a:ea typeface="+mn-ea"/>
                <a:cs typeface="+mn-cs"/>
              </a:rPr>
              <a:t>Operating</a:t>
            </a:r>
            <a:r>
              <a:rPr lang="en-US" dirty="0"/>
              <a:t> </a:t>
            </a:r>
            <a:r>
              <a:rPr lang="en-US" sz="1400" dirty="0">
                <a:solidFill>
                  <a:srgbClr val="00B0F0"/>
                </a:solidFill>
                <a:latin typeface="+mn-lt"/>
                <a:ea typeface="+mn-ea"/>
                <a:cs typeface="+mn-cs"/>
              </a:rPr>
              <a:t>Expenses:</a:t>
            </a:r>
            <a:r>
              <a:rPr lang="en-US" dirty="0"/>
              <a:t> </a:t>
            </a:r>
          </a:p>
        </p:txBody>
      </p:sp>
      <p:sp>
        <p:nvSpPr>
          <p:cNvPr id="3" name="Content Placeholder 2">
            <a:extLst>
              <a:ext uri="{FF2B5EF4-FFF2-40B4-BE49-F238E27FC236}">
                <a16:creationId xmlns:a16="http://schemas.microsoft.com/office/drawing/2014/main" id="{26E8A37D-8CD1-5DE3-5F65-BDBA74DEE36C}"/>
              </a:ext>
            </a:extLst>
          </p:cNvPr>
          <p:cNvSpPr>
            <a:spLocks noGrp="1"/>
          </p:cNvSpPr>
          <p:nvPr>
            <p:ph idx="1"/>
          </p:nvPr>
        </p:nvSpPr>
        <p:spPr/>
        <p:txBody>
          <a:bodyPr>
            <a:normAutofit fontScale="62500" lnSpcReduction="20000"/>
          </a:bodyPr>
          <a:lstStyle/>
          <a:p>
            <a:r>
              <a:rPr lang="en-US" dirty="0"/>
              <a:t>Operating Expenses: These are the costs associated with day-to-day farm operations. Common operating expenses include:</a:t>
            </a:r>
          </a:p>
          <a:p>
            <a:endParaRPr lang="en-US" dirty="0"/>
          </a:p>
          <a:p>
            <a:pPr lvl="1"/>
            <a:r>
              <a:rPr lang="en-US" dirty="0"/>
              <a:t>Seed and Planting Materials: Costs for purchasing seeds, seedlings, and planting materials.</a:t>
            </a:r>
          </a:p>
          <a:p>
            <a:pPr lvl="1"/>
            <a:r>
              <a:rPr lang="en-US" dirty="0"/>
              <a:t>Fertilizers and Soil Amendments: Expenses related to soil fertility management.</a:t>
            </a:r>
          </a:p>
          <a:p>
            <a:pPr lvl="1"/>
            <a:r>
              <a:rPr lang="en-US" dirty="0"/>
              <a:t>Pesticides and Herbicides: Costs for pest and weed control.</a:t>
            </a:r>
          </a:p>
          <a:p>
            <a:pPr lvl="1"/>
            <a:r>
              <a:rPr lang="en-US" dirty="0"/>
              <a:t>Labor Costs: Wages and salaries paid to farm workers, including family members.</a:t>
            </a:r>
          </a:p>
          <a:p>
            <a:pPr lvl="1"/>
            <a:r>
              <a:rPr lang="en-US" dirty="0"/>
              <a:t>Fuel and Energy: Expenses for fuel, electricity, and other energy sources used in farming.</a:t>
            </a:r>
          </a:p>
          <a:p>
            <a:pPr lvl="1"/>
            <a:r>
              <a:rPr lang="en-US" dirty="0"/>
              <a:t>Equipment and Machinery Maintenance: Costs for repairs and upkeep of farm machinery.</a:t>
            </a:r>
          </a:p>
          <a:p>
            <a:pPr lvl="1"/>
            <a:r>
              <a:rPr lang="en-US" dirty="0"/>
              <a:t>Water and Irrigation: Expenses for water supply, irrigation systems, and water management.</a:t>
            </a:r>
          </a:p>
          <a:p>
            <a:pPr lvl="1"/>
            <a:r>
              <a:rPr lang="en-US" dirty="0"/>
              <a:t>Insurance: Premiums for farm insurance, including property, liability, and crop insurance.</a:t>
            </a:r>
          </a:p>
          <a:p>
            <a:pPr lvl="1"/>
            <a:r>
              <a:rPr lang="en-US" dirty="0"/>
              <a:t>Interest on Loans: Interest payments on loans used for farm investments.</a:t>
            </a:r>
          </a:p>
          <a:p>
            <a:pPr lvl="1"/>
            <a:r>
              <a:rPr lang="en-US" dirty="0"/>
              <a:t>Taxes: Property taxes and other relevant taxes.</a:t>
            </a:r>
          </a:p>
          <a:p>
            <a:pPr lvl="1"/>
            <a:r>
              <a:rPr lang="en-US" dirty="0"/>
              <a:t>Marketing and Transportation: Costs associated with marketing farm products and transporting them to market.</a:t>
            </a:r>
          </a:p>
          <a:p>
            <a:pPr lvl="1"/>
            <a:r>
              <a:rPr lang="en-US" dirty="0"/>
              <a:t>Rent or Lease Expenses: If the farm leases land or equipment, lease payments are included.</a:t>
            </a:r>
          </a:p>
          <a:p>
            <a:pPr lvl="1"/>
            <a:r>
              <a:rPr lang="en-US" dirty="0"/>
              <a:t>Depreciation: The reduction in the value of farm assets over time.</a:t>
            </a:r>
          </a:p>
        </p:txBody>
      </p:sp>
    </p:spTree>
    <p:extLst>
      <p:ext uri="{BB962C8B-B14F-4D97-AF65-F5344CB8AC3E}">
        <p14:creationId xmlns:p14="http://schemas.microsoft.com/office/powerpoint/2010/main" val="1888829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E24D8-6262-649B-C1A5-2B7A7C4F9AB1}"/>
              </a:ext>
            </a:extLst>
          </p:cNvPr>
          <p:cNvSpPr>
            <a:spLocks noGrp="1"/>
          </p:cNvSpPr>
          <p:nvPr>
            <p:ph type="title"/>
          </p:nvPr>
        </p:nvSpPr>
        <p:spPr>
          <a:xfrm>
            <a:off x="548639" y="950977"/>
            <a:ext cx="10995659" cy="970188"/>
          </a:xfrm>
        </p:spPr>
        <p:txBody>
          <a:bodyPr>
            <a:normAutofit/>
          </a:bodyPr>
          <a:lstStyle/>
          <a:p>
            <a:pPr marL="0" indent="0">
              <a:buNone/>
            </a:pPr>
            <a:r>
              <a:rPr lang="en-US" sz="1800" spc="200" dirty="0">
                <a:solidFill>
                  <a:srgbClr val="00B050"/>
                </a:solidFill>
              </a:rPr>
              <a:t>Financial Goals  </a:t>
            </a:r>
          </a:p>
        </p:txBody>
      </p:sp>
      <p:sp>
        <p:nvSpPr>
          <p:cNvPr id="3" name="Content Placeholder 2">
            <a:extLst>
              <a:ext uri="{FF2B5EF4-FFF2-40B4-BE49-F238E27FC236}">
                <a16:creationId xmlns:a16="http://schemas.microsoft.com/office/drawing/2014/main" id="{2C35C6F5-573D-A4C1-0264-BA594788214F}"/>
              </a:ext>
            </a:extLst>
          </p:cNvPr>
          <p:cNvSpPr>
            <a:spLocks noGrp="1"/>
          </p:cNvSpPr>
          <p:nvPr>
            <p:ph idx="1"/>
          </p:nvPr>
        </p:nvSpPr>
        <p:spPr>
          <a:xfrm>
            <a:off x="548641" y="2028826"/>
            <a:ext cx="4993177" cy="4029074"/>
          </a:xfrm>
        </p:spPr>
        <p:txBody>
          <a:bodyPr/>
          <a:lstStyle/>
          <a:p>
            <a:pPr marL="0" indent="0">
              <a:buNone/>
            </a:pPr>
            <a:r>
              <a:rPr lang="en-US" sz="1400" dirty="0">
                <a:solidFill>
                  <a:srgbClr val="00B0F0"/>
                </a:solidFill>
              </a:rPr>
              <a:t>Cash Flow</a:t>
            </a:r>
          </a:p>
        </p:txBody>
      </p:sp>
      <p:pic>
        <p:nvPicPr>
          <p:cNvPr id="11" name="Picture 10">
            <a:extLst>
              <a:ext uri="{FF2B5EF4-FFF2-40B4-BE49-F238E27FC236}">
                <a16:creationId xmlns:a16="http://schemas.microsoft.com/office/drawing/2014/main" id="{EEF85B45-5CA0-298B-21AE-384C9FA10080}"/>
              </a:ext>
            </a:extLst>
          </p:cNvPr>
          <p:cNvPicPr>
            <a:picLocks noChangeAspect="1"/>
          </p:cNvPicPr>
          <p:nvPr/>
        </p:nvPicPr>
        <p:blipFill rotWithShape="1">
          <a:blip r:embed="rId3"/>
          <a:srcRect l="9064" r="16522" b="-2"/>
          <a:stretch/>
        </p:blipFill>
        <p:spPr>
          <a:xfrm>
            <a:off x="2" y="10"/>
            <a:ext cx="1065227" cy="955543"/>
          </a:xfrm>
          <a:custGeom>
            <a:avLst/>
            <a:gdLst/>
            <a:ahLst/>
            <a:cxnLst/>
            <a:rect l="l" t="t" r="r" b="b"/>
            <a:pathLst>
              <a:path w="6972657" h="6356349">
                <a:moveTo>
                  <a:pt x="4162425" y="4810724"/>
                </a:moveTo>
                <a:cubicBezTo>
                  <a:pt x="4508954" y="4810724"/>
                  <a:pt x="4789872" y="5103559"/>
                  <a:pt x="4789872" y="5464789"/>
                </a:cubicBezTo>
                <a:cubicBezTo>
                  <a:pt x="4789872" y="5826019"/>
                  <a:pt x="4508954" y="6118855"/>
                  <a:pt x="4162425" y="6118855"/>
                </a:cubicBezTo>
                <a:cubicBezTo>
                  <a:pt x="3815896" y="6118855"/>
                  <a:pt x="3534978" y="5826019"/>
                  <a:pt x="3534978" y="5464789"/>
                </a:cubicBezTo>
                <a:cubicBezTo>
                  <a:pt x="3534978" y="5103559"/>
                  <a:pt x="3815896" y="4810724"/>
                  <a:pt x="4162425" y="4810724"/>
                </a:cubicBezTo>
                <a:close/>
                <a:moveTo>
                  <a:pt x="92101" y="4731176"/>
                </a:moveTo>
                <a:cubicBezTo>
                  <a:pt x="540880" y="4731176"/>
                  <a:pt x="904688" y="5094984"/>
                  <a:pt x="904688" y="5543763"/>
                </a:cubicBezTo>
                <a:cubicBezTo>
                  <a:pt x="904688" y="5964494"/>
                  <a:pt x="584935" y="6310542"/>
                  <a:pt x="175183" y="6352155"/>
                </a:cubicBezTo>
                <a:lnTo>
                  <a:pt x="92121" y="6356349"/>
                </a:lnTo>
                <a:lnTo>
                  <a:pt x="92081" y="6356349"/>
                </a:lnTo>
                <a:lnTo>
                  <a:pt x="9019" y="6352155"/>
                </a:lnTo>
                <a:lnTo>
                  <a:pt x="4079" y="6351401"/>
                </a:lnTo>
                <a:lnTo>
                  <a:pt x="0" y="6352492"/>
                </a:lnTo>
                <a:lnTo>
                  <a:pt x="0" y="4736748"/>
                </a:lnTo>
                <a:lnTo>
                  <a:pt x="9019" y="4735372"/>
                </a:lnTo>
                <a:cubicBezTo>
                  <a:pt x="36336" y="4732597"/>
                  <a:pt x="64052" y="4731176"/>
                  <a:pt x="92101" y="4731176"/>
                </a:cubicBezTo>
                <a:close/>
                <a:moveTo>
                  <a:pt x="6385770" y="2098604"/>
                </a:moveTo>
                <a:cubicBezTo>
                  <a:pt x="6543907" y="2107100"/>
                  <a:pt x="6698935" y="2178483"/>
                  <a:pt x="6813407" y="2310776"/>
                </a:cubicBezTo>
                <a:cubicBezTo>
                  <a:pt x="7042252" y="2575278"/>
                  <a:pt x="7022052" y="2983098"/>
                  <a:pt x="6768322" y="3221698"/>
                </a:cubicBezTo>
                <a:cubicBezTo>
                  <a:pt x="6718815" y="3268040"/>
                  <a:pt x="6662527" y="3305861"/>
                  <a:pt x="6601629" y="3333787"/>
                </a:cubicBezTo>
                <a:cubicBezTo>
                  <a:pt x="6357584" y="3444872"/>
                  <a:pt x="6072796" y="3380857"/>
                  <a:pt x="5894479" y="3174765"/>
                </a:cubicBezTo>
                <a:cubicBezTo>
                  <a:pt x="5665537" y="2910180"/>
                  <a:pt x="5685739" y="2502359"/>
                  <a:pt x="5939476" y="2263752"/>
                </a:cubicBezTo>
                <a:cubicBezTo>
                  <a:pt x="6066385" y="2144498"/>
                  <a:pt x="6227633" y="2090107"/>
                  <a:pt x="6385770" y="2098604"/>
                </a:cubicBezTo>
                <a:close/>
                <a:moveTo>
                  <a:pt x="0" y="0"/>
                </a:moveTo>
                <a:lnTo>
                  <a:pt x="5609109" y="0"/>
                </a:lnTo>
                <a:lnTo>
                  <a:pt x="5710855" y="100163"/>
                </a:lnTo>
                <a:cubicBezTo>
                  <a:pt x="5940043" y="363896"/>
                  <a:pt x="6060564" y="781193"/>
                  <a:pt x="5983550" y="1133306"/>
                </a:cubicBezTo>
                <a:cubicBezTo>
                  <a:pt x="5820740" y="1874471"/>
                  <a:pt x="4868226" y="1916819"/>
                  <a:pt x="4807924" y="2551785"/>
                </a:cubicBezTo>
                <a:cubicBezTo>
                  <a:pt x="4772098" y="2931077"/>
                  <a:pt x="5073952" y="3310271"/>
                  <a:pt x="5323480" y="3486493"/>
                </a:cubicBezTo>
                <a:cubicBezTo>
                  <a:pt x="5798207" y="3822498"/>
                  <a:pt x="6190925" y="3545085"/>
                  <a:pt x="6484693" y="3873055"/>
                </a:cubicBezTo>
                <a:cubicBezTo>
                  <a:pt x="6702769" y="4116667"/>
                  <a:pt x="6749067" y="4564067"/>
                  <a:pt x="6564699" y="4869471"/>
                </a:cubicBezTo>
                <a:cubicBezTo>
                  <a:pt x="6538929" y="4912110"/>
                  <a:pt x="6508772" y="4951720"/>
                  <a:pt x="6474766" y="4987555"/>
                </a:cubicBezTo>
                <a:lnTo>
                  <a:pt x="6475634" y="4987552"/>
                </a:lnTo>
                <a:cubicBezTo>
                  <a:pt x="6246183" y="5229347"/>
                  <a:pt x="5896158" y="5245005"/>
                  <a:pt x="5787911" y="5249784"/>
                </a:cubicBezTo>
                <a:cubicBezTo>
                  <a:pt x="5276208" y="5272608"/>
                  <a:pt x="5181583" y="4739335"/>
                  <a:pt x="4594647" y="4582595"/>
                </a:cubicBezTo>
                <a:cubicBezTo>
                  <a:pt x="4553401" y="4571414"/>
                  <a:pt x="4047262" y="4444111"/>
                  <a:pt x="3576692" y="4689896"/>
                </a:cubicBezTo>
                <a:cubicBezTo>
                  <a:pt x="2903508" y="5041365"/>
                  <a:pt x="3035835" y="5772616"/>
                  <a:pt x="2439534" y="6019748"/>
                </a:cubicBezTo>
                <a:cubicBezTo>
                  <a:pt x="2062607" y="6175963"/>
                  <a:pt x="1545662" y="6076257"/>
                  <a:pt x="1262869" y="5786450"/>
                </a:cubicBezTo>
                <a:cubicBezTo>
                  <a:pt x="864056" y="5377550"/>
                  <a:pt x="1125562" y="4799418"/>
                  <a:pt x="734842" y="4526254"/>
                </a:cubicBezTo>
                <a:cubicBezTo>
                  <a:pt x="506361" y="4366061"/>
                  <a:pt x="192715" y="4446641"/>
                  <a:pt x="19856" y="4511293"/>
                </a:cubicBezTo>
                <a:lnTo>
                  <a:pt x="0" y="4519330"/>
                </a:lnTo>
                <a:close/>
              </a:path>
            </a:pathLst>
          </a:custGeom>
        </p:spPr>
      </p:pic>
    </p:spTree>
    <p:extLst>
      <p:ext uri="{BB962C8B-B14F-4D97-AF65-F5344CB8AC3E}">
        <p14:creationId xmlns:p14="http://schemas.microsoft.com/office/powerpoint/2010/main" val="2932894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E24D8-6262-649B-C1A5-2B7A7C4F9AB1}"/>
              </a:ext>
            </a:extLst>
          </p:cNvPr>
          <p:cNvSpPr>
            <a:spLocks noGrp="1"/>
          </p:cNvSpPr>
          <p:nvPr>
            <p:ph type="title"/>
          </p:nvPr>
        </p:nvSpPr>
        <p:spPr>
          <a:xfrm>
            <a:off x="548639" y="950977"/>
            <a:ext cx="10995659" cy="970188"/>
          </a:xfrm>
        </p:spPr>
        <p:txBody>
          <a:bodyPr>
            <a:normAutofit/>
          </a:bodyPr>
          <a:lstStyle/>
          <a:p>
            <a:pPr marL="0" indent="0">
              <a:buNone/>
            </a:pPr>
            <a:r>
              <a:rPr lang="en-US" sz="1800" spc="200" dirty="0">
                <a:solidFill>
                  <a:srgbClr val="00B050"/>
                </a:solidFill>
              </a:rPr>
              <a:t>Financial Goals  </a:t>
            </a:r>
          </a:p>
        </p:txBody>
      </p:sp>
      <p:sp>
        <p:nvSpPr>
          <p:cNvPr id="3" name="Content Placeholder 2">
            <a:extLst>
              <a:ext uri="{FF2B5EF4-FFF2-40B4-BE49-F238E27FC236}">
                <a16:creationId xmlns:a16="http://schemas.microsoft.com/office/drawing/2014/main" id="{2C35C6F5-573D-A4C1-0264-BA594788214F}"/>
              </a:ext>
            </a:extLst>
          </p:cNvPr>
          <p:cNvSpPr>
            <a:spLocks noGrp="1"/>
          </p:cNvSpPr>
          <p:nvPr>
            <p:ph idx="1"/>
          </p:nvPr>
        </p:nvSpPr>
        <p:spPr>
          <a:xfrm>
            <a:off x="548641" y="2028826"/>
            <a:ext cx="4993177" cy="4029074"/>
          </a:xfrm>
        </p:spPr>
        <p:txBody>
          <a:bodyPr/>
          <a:lstStyle/>
          <a:p>
            <a:pPr marL="0" indent="0">
              <a:buNone/>
            </a:pPr>
            <a:r>
              <a:rPr lang="en-US" sz="1400" dirty="0">
                <a:solidFill>
                  <a:srgbClr val="00B0F0"/>
                </a:solidFill>
              </a:rPr>
              <a:t>Budget</a:t>
            </a:r>
          </a:p>
        </p:txBody>
      </p:sp>
      <p:pic>
        <p:nvPicPr>
          <p:cNvPr id="11" name="Picture 10">
            <a:extLst>
              <a:ext uri="{FF2B5EF4-FFF2-40B4-BE49-F238E27FC236}">
                <a16:creationId xmlns:a16="http://schemas.microsoft.com/office/drawing/2014/main" id="{EEF85B45-5CA0-298B-21AE-384C9FA10080}"/>
              </a:ext>
            </a:extLst>
          </p:cNvPr>
          <p:cNvPicPr>
            <a:picLocks noChangeAspect="1"/>
          </p:cNvPicPr>
          <p:nvPr/>
        </p:nvPicPr>
        <p:blipFill rotWithShape="1">
          <a:blip r:embed="rId3"/>
          <a:srcRect l="9064" r="16522" b="-2"/>
          <a:stretch/>
        </p:blipFill>
        <p:spPr>
          <a:xfrm>
            <a:off x="2" y="10"/>
            <a:ext cx="1065227" cy="955543"/>
          </a:xfrm>
          <a:custGeom>
            <a:avLst/>
            <a:gdLst/>
            <a:ahLst/>
            <a:cxnLst/>
            <a:rect l="l" t="t" r="r" b="b"/>
            <a:pathLst>
              <a:path w="6972657" h="6356349">
                <a:moveTo>
                  <a:pt x="4162425" y="4810724"/>
                </a:moveTo>
                <a:cubicBezTo>
                  <a:pt x="4508954" y="4810724"/>
                  <a:pt x="4789872" y="5103559"/>
                  <a:pt x="4789872" y="5464789"/>
                </a:cubicBezTo>
                <a:cubicBezTo>
                  <a:pt x="4789872" y="5826019"/>
                  <a:pt x="4508954" y="6118855"/>
                  <a:pt x="4162425" y="6118855"/>
                </a:cubicBezTo>
                <a:cubicBezTo>
                  <a:pt x="3815896" y="6118855"/>
                  <a:pt x="3534978" y="5826019"/>
                  <a:pt x="3534978" y="5464789"/>
                </a:cubicBezTo>
                <a:cubicBezTo>
                  <a:pt x="3534978" y="5103559"/>
                  <a:pt x="3815896" y="4810724"/>
                  <a:pt x="4162425" y="4810724"/>
                </a:cubicBezTo>
                <a:close/>
                <a:moveTo>
                  <a:pt x="92101" y="4731176"/>
                </a:moveTo>
                <a:cubicBezTo>
                  <a:pt x="540880" y="4731176"/>
                  <a:pt x="904688" y="5094984"/>
                  <a:pt x="904688" y="5543763"/>
                </a:cubicBezTo>
                <a:cubicBezTo>
                  <a:pt x="904688" y="5964494"/>
                  <a:pt x="584935" y="6310542"/>
                  <a:pt x="175183" y="6352155"/>
                </a:cubicBezTo>
                <a:lnTo>
                  <a:pt x="92121" y="6356349"/>
                </a:lnTo>
                <a:lnTo>
                  <a:pt x="92081" y="6356349"/>
                </a:lnTo>
                <a:lnTo>
                  <a:pt x="9019" y="6352155"/>
                </a:lnTo>
                <a:lnTo>
                  <a:pt x="4079" y="6351401"/>
                </a:lnTo>
                <a:lnTo>
                  <a:pt x="0" y="6352492"/>
                </a:lnTo>
                <a:lnTo>
                  <a:pt x="0" y="4736748"/>
                </a:lnTo>
                <a:lnTo>
                  <a:pt x="9019" y="4735372"/>
                </a:lnTo>
                <a:cubicBezTo>
                  <a:pt x="36336" y="4732597"/>
                  <a:pt x="64052" y="4731176"/>
                  <a:pt x="92101" y="4731176"/>
                </a:cubicBezTo>
                <a:close/>
                <a:moveTo>
                  <a:pt x="6385770" y="2098604"/>
                </a:moveTo>
                <a:cubicBezTo>
                  <a:pt x="6543907" y="2107100"/>
                  <a:pt x="6698935" y="2178483"/>
                  <a:pt x="6813407" y="2310776"/>
                </a:cubicBezTo>
                <a:cubicBezTo>
                  <a:pt x="7042252" y="2575278"/>
                  <a:pt x="7022052" y="2983098"/>
                  <a:pt x="6768322" y="3221698"/>
                </a:cubicBezTo>
                <a:cubicBezTo>
                  <a:pt x="6718815" y="3268040"/>
                  <a:pt x="6662527" y="3305861"/>
                  <a:pt x="6601629" y="3333787"/>
                </a:cubicBezTo>
                <a:cubicBezTo>
                  <a:pt x="6357584" y="3444872"/>
                  <a:pt x="6072796" y="3380857"/>
                  <a:pt x="5894479" y="3174765"/>
                </a:cubicBezTo>
                <a:cubicBezTo>
                  <a:pt x="5665537" y="2910180"/>
                  <a:pt x="5685739" y="2502359"/>
                  <a:pt x="5939476" y="2263752"/>
                </a:cubicBezTo>
                <a:cubicBezTo>
                  <a:pt x="6066385" y="2144498"/>
                  <a:pt x="6227633" y="2090107"/>
                  <a:pt x="6385770" y="2098604"/>
                </a:cubicBezTo>
                <a:close/>
                <a:moveTo>
                  <a:pt x="0" y="0"/>
                </a:moveTo>
                <a:lnTo>
                  <a:pt x="5609109" y="0"/>
                </a:lnTo>
                <a:lnTo>
                  <a:pt x="5710855" y="100163"/>
                </a:lnTo>
                <a:cubicBezTo>
                  <a:pt x="5940043" y="363896"/>
                  <a:pt x="6060564" y="781193"/>
                  <a:pt x="5983550" y="1133306"/>
                </a:cubicBezTo>
                <a:cubicBezTo>
                  <a:pt x="5820740" y="1874471"/>
                  <a:pt x="4868226" y="1916819"/>
                  <a:pt x="4807924" y="2551785"/>
                </a:cubicBezTo>
                <a:cubicBezTo>
                  <a:pt x="4772098" y="2931077"/>
                  <a:pt x="5073952" y="3310271"/>
                  <a:pt x="5323480" y="3486493"/>
                </a:cubicBezTo>
                <a:cubicBezTo>
                  <a:pt x="5798207" y="3822498"/>
                  <a:pt x="6190925" y="3545085"/>
                  <a:pt x="6484693" y="3873055"/>
                </a:cubicBezTo>
                <a:cubicBezTo>
                  <a:pt x="6702769" y="4116667"/>
                  <a:pt x="6749067" y="4564067"/>
                  <a:pt x="6564699" y="4869471"/>
                </a:cubicBezTo>
                <a:cubicBezTo>
                  <a:pt x="6538929" y="4912110"/>
                  <a:pt x="6508772" y="4951720"/>
                  <a:pt x="6474766" y="4987555"/>
                </a:cubicBezTo>
                <a:lnTo>
                  <a:pt x="6475634" y="4987552"/>
                </a:lnTo>
                <a:cubicBezTo>
                  <a:pt x="6246183" y="5229347"/>
                  <a:pt x="5896158" y="5245005"/>
                  <a:pt x="5787911" y="5249784"/>
                </a:cubicBezTo>
                <a:cubicBezTo>
                  <a:pt x="5276208" y="5272608"/>
                  <a:pt x="5181583" y="4739335"/>
                  <a:pt x="4594647" y="4582595"/>
                </a:cubicBezTo>
                <a:cubicBezTo>
                  <a:pt x="4553401" y="4571414"/>
                  <a:pt x="4047262" y="4444111"/>
                  <a:pt x="3576692" y="4689896"/>
                </a:cubicBezTo>
                <a:cubicBezTo>
                  <a:pt x="2903508" y="5041365"/>
                  <a:pt x="3035835" y="5772616"/>
                  <a:pt x="2439534" y="6019748"/>
                </a:cubicBezTo>
                <a:cubicBezTo>
                  <a:pt x="2062607" y="6175963"/>
                  <a:pt x="1545662" y="6076257"/>
                  <a:pt x="1262869" y="5786450"/>
                </a:cubicBezTo>
                <a:cubicBezTo>
                  <a:pt x="864056" y="5377550"/>
                  <a:pt x="1125562" y="4799418"/>
                  <a:pt x="734842" y="4526254"/>
                </a:cubicBezTo>
                <a:cubicBezTo>
                  <a:pt x="506361" y="4366061"/>
                  <a:pt x="192715" y="4446641"/>
                  <a:pt x="19856" y="4511293"/>
                </a:cubicBezTo>
                <a:lnTo>
                  <a:pt x="0" y="4519330"/>
                </a:lnTo>
                <a:close/>
              </a:path>
            </a:pathLst>
          </a:custGeom>
        </p:spPr>
      </p:pic>
    </p:spTree>
    <p:extLst>
      <p:ext uri="{BB962C8B-B14F-4D97-AF65-F5344CB8AC3E}">
        <p14:creationId xmlns:p14="http://schemas.microsoft.com/office/powerpoint/2010/main" val="1849262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8" name="Straight Connector 57">
            <a:extLst>
              <a:ext uri="{FF2B5EF4-FFF2-40B4-BE49-F238E27FC236}">
                <a16:creationId xmlns:a16="http://schemas.microsoft.com/office/drawing/2014/main" id="{462919E4-C488-4107-9EF1-66152F8480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3467" y="678719"/>
            <a:ext cx="1090506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0BF79732-4088-424C-A653-4534E43894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3467" y="6309695"/>
            <a:ext cx="10905066"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62" name="Rectangle 61">
            <a:extLst>
              <a:ext uri="{FF2B5EF4-FFF2-40B4-BE49-F238E27FC236}">
                <a16:creationId xmlns:a16="http://schemas.microsoft.com/office/drawing/2014/main" id="{15DD4FDD-37A6-4700-8C33-322F14D7E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a:extLst>
              <a:ext uri="{FF2B5EF4-FFF2-40B4-BE49-F238E27FC236}">
                <a16:creationId xmlns:a16="http://schemas.microsoft.com/office/drawing/2014/main" id="{336F6BB4-DB04-4612-B7DF-8C6A5B51783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3467" y="678719"/>
            <a:ext cx="1090506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9F8D01F8-1A7E-4F72-89A5-D2B91E0F85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3467" y="6309695"/>
            <a:ext cx="10905066"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0AB20F81-BFF5-2A60-D061-2BFB6AC6CB44}"/>
              </a:ext>
            </a:extLst>
          </p:cNvPr>
          <p:cNvPicPr>
            <a:picLocks noChangeAspect="1"/>
          </p:cNvPicPr>
          <p:nvPr/>
        </p:nvPicPr>
        <p:blipFill rotWithShape="1">
          <a:blip r:embed="rId3"/>
          <a:srcRect l="9064" r="16522" b="-2"/>
          <a:stretch/>
        </p:blipFill>
        <p:spPr>
          <a:xfrm>
            <a:off x="2" y="10"/>
            <a:ext cx="1065227" cy="955543"/>
          </a:xfrm>
          <a:custGeom>
            <a:avLst/>
            <a:gdLst/>
            <a:ahLst/>
            <a:cxnLst/>
            <a:rect l="l" t="t" r="r" b="b"/>
            <a:pathLst>
              <a:path w="6972657" h="6356349">
                <a:moveTo>
                  <a:pt x="4162425" y="4810724"/>
                </a:moveTo>
                <a:cubicBezTo>
                  <a:pt x="4508954" y="4810724"/>
                  <a:pt x="4789872" y="5103559"/>
                  <a:pt x="4789872" y="5464789"/>
                </a:cubicBezTo>
                <a:cubicBezTo>
                  <a:pt x="4789872" y="5826019"/>
                  <a:pt x="4508954" y="6118855"/>
                  <a:pt x="4162425" y="6118855"/>
                </a:cubicBezTo>
                <a:cubicBezTo>
                  <a:pt x="3815896" y="6118855"/>
                  <a:pt x="3534978" y="5826019"/>
                  <a:pt x="3534978" y="5464789"/>
                </a:cubicBezTo>
                <a:cubicBezTo>
                  <a:pt x="3534978" y="5103559"/>
                  <a:pt x="3815896" y="4810724"/>
                  <a:pt x="4162425" y="4810724"/>
                </a:cubicBezTo>
                <a:close/>
                <a:moveTo>
                  <a:pt x="92101" y="4731176"/>
                </a:moveTo>
                <a:cubicBezTo>
                  <a:pt x="540880" y="4731176"/>
                  <a:pt x="904688" y="5094984"/>
                  <a:pt x="904688" y="5543763"/>
                </a:cubicBezTo>
                <a:cubicBezTo>
                  <a:pt x="904688" y="5964494"/>
                  <a:pt x="584935" y="6310542"/>
                  <a:pt x="175183" y="6352155"/>
                </a:cubicBezTo>
                <a:lnTo>
                  <a:pt x="92121" y="6356349"/>
                </a:lnTo>
                <a:lnTo>
                  <a:pt x="92081" y="6356349"/>
                </a:lnTo>
                <a:lnTo>
                  <a:pt x="9019" y="6352155"/>
                </a:lnTo>
                <a:lnTo>
                  <a:pt x="4079" y="6351401"/>
                </a:lnTo>
                <a:lnTo>
                  <a:pt x="0" y="6352492"/>
                </a:lnTo>
                <a:lnTo>
                  <a:pt x="0" y="4736748"/>
                </a:lnTo>
                <a:lnTo>
                  <a:pt x="9019" y="4735372"/>
                </a:lnTo>
                <a:cubicBezTo>
                  <a:pt x="36336" y="4732597"/>
                  <a:pt x="64052" y="4731176"/>
                  <a:pt x="92101" y="4731176"/>
                </a:cubicBezTo>
                <a:close/>
                <a:moveTo>
                  <a:pt x="6385770" y="2098604"/>
                </a:moveTo>
                <a:cubicBezTo>
                  <a:pt x="6543907" y="2107100"/>
                  <a:pt x="6698935" y="2178483"/>
                  <a:pt x="6813407" y="2310776"/>
                </a:cubicBezTo>
                <a:cubicBezTo>
                  <a:pt x="7042252" y="2575278"/>
                  <a:pt x="7022052" y="2983098"/>
                  <a:pt x="6768322" y="3221698"/>
                </a:cubicBezTo>
                <a:cubicBezTo>
                  <a:pt x="6718815" y="3268040"/>
                  <a:pt x="6662527" y="3305861"/>
                  <a:pt x="6601629" y="3333787"/>
                </a:cubicBezTo>
                <a:cubicBezTo>
                  <a:pt x="6357584" y="3444872"/>
                  <a:pt x="6072796" y="3380857"/>
                  <a:pt x="5894479" y="3174765"/>
                </a:cubicBezTo>
                <a:cubicBezTo>
                  <a:pt x="5665537" y="2910180"/>
                  <a:pt x="5685739" y="2502359"/>
                  <a:pt x="5939476" y="2263752"/>
                </a:cubicBezTo>
                <a:cubicBezTo>
                  <a:pt x="6066385" y="2144498"/>
                  <a:pt x="6227633" y="2090107"/>
                  <a:pt x="6385770" y="2098604"/>
                </a:cubicBezTo>
                <a:close/>
                <a:moveTo>
                  <a:pt x="0" y="0"/>
                </a:moveTo>
                <a:lnTo>
                  <a:pt x="5609109" y="0"/>
                </a:lnTo>
                <a:lnTo>
                  <a:pt x="5710855" y="100163"/>
                </a:lnTo>
                <a:cubicBezTo>
                  <a:pt x="5940043" y="363896"/>
                  <a:pt x="6060564" y="781193"/>
                  <a:pt x="5983550" y="1133306"/>
                </a:cubicBezTo>
                <a:cubicBezTo>
                  <a:pt x="5820740" y="1874471"/>
                  <a:pt x="4868226" y="1916819"/>
                  <a:pt x="4807924" y="2551785"/>
                </a:cubicBezTo>
                <a:cubicBezTo>
                  <a:pt x="4772098" y="2931077"/>
                  <a:pt x="5073952" y="3310271"/>
                  <a:pt x="5323480" y="3486493"/>
                </a:cubicBezTo>
                <a:cubicBezTo>
                  <a:pt x="5798207" y="3822498"/>
                  <a:pt x="6190925" y="3545085"/>
                  <a:pt x="6484693" y="3873055"/>
                </a:cubicBezTo>
                <a:cubicBezTo>
                  <a:pt x="6702769" y="4116667"/>
                  <a:pt x="6749067" y="4564067"/>
                  <a:pt x="6564699" y="4869471"/>
                </a:cubicBezTo>
                <a:cubicBezTo>
                  <a:pt x="6538929" y="4912110"/>
                  <a:pt x="6508772" y="4951720"/>
                  <a:pt x="6474766" y="4987555"/>
                </a:cubicBezTo>
                <a:lnTo>
                  <a:pt x="6475634" y="4987552"/>
                </a:lnTo>
                <a:cubicBezTo>
                  <a:pt x="6246183" y="5229347"/>
                  <a:pt x="5896158" y="5245005"/>
                  <a:pt x="5787911" y="5249784"/>
                </a:cubicBezTo>
                <a:cubicBezTo>
                  <a:pt x="5276208" y="5272608"/>
                  <a:pt x="5181583" y="4739335"/>
                  <a:pt x="4594647" y="4582595"/>
                </a:cubicBezTo>
                <a:cubicBezTo>
                  <a:pt x="4553401" y="4571414"/>
                  <a:pt x="4047262" y="4444111"/>
                  <a:pt x="3576692" y="4689896"/>
                </a:cubicBezTo>
                <a:cubicBezTo>
                  <a:pt x="2903508" y="5041365"/>
                  <a:pt x="3035835" y="5772616"/>
                  <a:pt x="2439534" y="6019748"/>
                </a:cubicBezTo>
                <a:cubicBezTo>
                  <a:pt x="2062607" y="6175963"/>
                  <a:pt x="1545662" y="6076257"/>
                  <a:pt x="1262869" y="5786450"/>
                </a:cubicBezTo>
                <a:cubicBezTo>
                  <a:pt x="864056" y="5377550"/>
                  <a:pt x="1125562" y="4799418"/>
                  <a:pt x="734842" y="4526254"/>
                </a:cubicBezTo>
                <a:cubicBezTo>
                  <a:pt x="506361" y="4366061"/>
                  <a:pt x="192715" y="4446641"/>
                  <a:pt x="19856" y="4511293"/>
                </a:cubicBezTo>
                <a:lnTo>
                  <a:pt x="0" y="4519330"/>
                </a:lnTo>
                <a:close/>
              </a:path>
            </a:pathLst>
          </a:custGeom>
        </p:spPr>
      </p:pic>
      <p:sp>
        <p:nvSpPr>
          <p:cNvPr id="8" name="TextBox 7">
            <a:extLst>
              <a:ext uri="{FF2B5EF4-FFF2-40B4-BE49-F238E27FC236}">
                <a16:creationId xmlns:a16="http://schemas.microsoft.com/office/drawing/2014/main" id="{ED756378-136C-4E45-4F94-9AAC636E75A7}"/>
              </a:ext>
            </a:extLst>
          </p:cNvPr>
          <p:cNvSpPr txBox="1"/>
          <p:nvPr/>
        </p:nvSpPr>
        <p:spPr>
          <a:xfrm>
            <a:off x="747162" y="1196965"/>
            <a:ext cx="4826319" cy="1892826"/>
          </a:xfrm>
          <a:prstGeom prst="rect">
            <a:avLst/>
          </a:prstGeom>
          <a:noFill/>
        </p:spPr>
        <p:txBody>
          <a:bodyPr wrap="square" rtlCol="0">
            <a:spAutoFit/>
          </a:bodyPr>
          <a:lstStyle/>
          <a:p>
            <a:pPr defTabSz="914400">
              <a:lnSpc>
                <a:spcPct val="120000"/>
              </a:lnSpc>
              <a:spcBef>
                <a:spcPts val="1000"/>
              </a:spcBef>
            </a:pPr>
            <a:r>
              <a:rPr lang="en-US" spc="200" dirty="0">
                <a:solidFill>
                  <a:srgbClr val="00B050"/>
                </a:solidFill>
              </a:rPr>
              <a:t>Values and Goals of 2023</a:t>
            </a:r>
          </a:p>
          <a:p>
            <a:pPr marL="342900" indent="-342900" defTabSz="914400">
              <a:lnSpc>
                <a:spcPct val="120000"/>
              </a:lnSpc>
              <a:spcBef>
                <a:spcPts val="1000"/>
              </a:spcBef>
              <a:buFont typeface="+mj-lt"/>
              <a:buAutoNum type="arabicPeriod"/>
            </a:pPr>
            <a:r>
              <a:rPr lang="en-US" sz="1400" dirty="0"/>
              <a:t>Write 2023 values</a:t>
            </a:r>
          </a:p>
          <a:p>
            <a:pPr marL="342900" indent="-342900" defTabSz="914400">
              <a:lnSpc>
                <a:spcPct val="120000"/>
              </a:lnSpc>
              <a:spcBef>
                <a:spcPts val="1000"/>
              </a:spcBef>
              <a:buFont typeface="+mj-lt"/>
              <a:buAutoNum type="arabicPeriod"/>
            </a:pPr>
            <a:r>
              <a:rPr lang="en-US" sz="1400" dirty="0"/>
              <a:t>Write 2023 goals</a:t>
            </a:r>
          </a:p>
          <a:p>
            <a:pPr marL="342900" indent="-342900" defTabSz="914400">
              <a:lnSpc>
                <a:spcPct val="120000"/>
              </a:lnSpc>
              <a:spcBef>
                <a:spcPts val="1000"/>
              </a:spcBef>
              <a:buFont typeface="+mj-lt"/>
              <a:buAutoNum type="arabicPeriod"/>
            </a:pPr>
            <a:r>
              <a:rPr lang="en-US" sz="1400" dirty="0"/>
              <a:t>Have values and goals changed from year 1 to year 2</a:t>
            </a:r>
          </a:p>
          <a:p>
            <a:endParaRPr lang="en-US" sz="2000" spc="200" dirty="0">
              <a:solidFill>
                <a:schemeClr val="accent1"/>
              </a:solidFill>
              <a:latin typeface="+mj-lt"/>
              <a:ea typeface="+mj-ea"/>
              <a:cs typeface="+mj-cs"/>
            </a:endParaRPr>
          </a:p>
        </p:txBody>
      </p:sp>
    </p:spTree>
    <p:extLst>
      <p:ext uri="{BB962C8B-B14F-4D97-AF65-F5344CB8AC3E}">
        <p14:creationId xmlns:p14="http://schemas.microsoft.com/office/powerpoint/2010/main" val="194742662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A9D11-F4E9-364A-6D44-4F67F5D657A4}"/>
              </a:ext>
            </a:extLst>
          </p:cNvPr>
          <p:cNvSpPr>
            <a:spLocks noGrp="1"/>
          </p:cNvSpPr>
          <p:nvPr>
            <p:ph type="title"/>
          </p:nvPr>
        </p:nvSpPr>
        <p:spPr/>
        <p:txBody>
          <a:bodyPr/>
          <a:lstStyle/>
          <a:p>
            <a:r>
              <a:rPr lang="en-US" sz="1800" spc="200" dirty="0">
                <a:solidFill>
                  <a:srgbClr val="00B050"/>
                </a:solidFill>
                <a:latin typeface="+mn-lt"/>
                <a:ea typeface="+mn-ea"/>
                <a:cs typeface="+mn-cs"/>
              </a:rPr>
              <a:t>Values</a:t>
            </a:r>
            <a:br>
              <a:rPr lang="en-US" sz="3600" spc="200" dirty="0">
                <a:solidFill>
                  <a:srgbClr val="00B050"/>
                </a:solidFill>
              </a:rPr>
            </a:br>
            <a:endParaRPr lang="en-US" dirty="0"/>
          </a:p>
        </p:txBody>
      </p:sp>
      <p:sp>
        <p:nvSpPr>
          <p:cNvPr id="4" name="Subtitle 2">
            <a:extLst>
              <a:ext uri="{FF2B5EF4-FFF2-40B4-BE49-F238E27FC236}">
                <a16:creationId xmlns:a16="http://schemas.microsoft.com/office/drawing/2014/main" id="{F74D4C9D-C105-4291-F6E7-33B96AE8392E}"/>
              </a:ext>
            </a:extLst>
          </p:cNvPr>
          <p:cNvSpPr>
            <a:spLocks noGrp="1"/>
          </p:cNvSpPr>
          <p:nvPr>
            <p:ph idx="1"/>
          </p:nvPr>
        </p:nvSpPr>
        <p:spPr>
          <a:xfrm>
            <a:off x="549275" y="1477819"/>
            <a:ext cx="10995025" cy="4580082"/>
          </a:xfrm>
        </p:spPr>
        <p:txBody>
          <a:bodyPr vert="horz" lIns="91440" tIns="45720" rIns="91440" bIns="45720" rtlCol="0" anchor="t">
            <a:normAutofit/>
          </a:bodyPr>
          <a:lstStyle/>
          <a:p>
            <a:pPr marL="0" indent="0">
              <a:buNone/>
            </a:pPr>
            <a:r>
              <a:rPr lang="en-US" sz="1400" cap="none" dirty="0">
                <a:solidFill>
                  <a:srgbClr val="00B0F0"/>
                </a:solidFill>
              </a:rPr>
              <a:t>Define values, goals - 2min</a:t>
            </a:r>
          </a:p>
          <a:p>
            <a:pPr marL="0" indent="0">
              <a:buNone/>
            </a:pPr>
            <a:r>
              <a:rPr lang="en-US" sz="1400" dirty="0"/>
              <a:t>Values are deeply held beliefs, principles, and standards that guide and influence a person's behavior, decisions, and judgments. They represent what individuals or groups consider to be important, desirable, and meaningful in life. </a:t>
            </a:r>
            <a:endParaRPr lang="en-US" sz="1400" cap="none" dirty="0"/>
          </a:p>
          <a:p>
            <a:pPr marL="0" indent="0">
              <a:buNone/>
            </a:pPr>
            <a:r>
              <a:rPr lang="en-US" sz="1400" dirty="0">
                <a:solidFill>
                  <a:srgbClr val="00B0F0"/>
                </a:solidFill>
              </a:rPr>
              <a:t>Write your 3 farming values</a:t>
            </a:r>
          </a:p>
          <a:p>
            <a:pPr marL="0" indent="0">
              <a:buNone/>
            </a:pPr>
            <a:r>
              <a:rPr lang="en-US" sz="1500" dirty="0"/>
              <a:t>Goals are specific, measurable, and achievable targets or objectives that individuals, organizations, or groups set to accomplish within a defined timeframe. Goals provide a clear sense of direction, purpose, and motivation to work toward desired outcomes. They help individuals and entities prioritize their efforts, make decisions, and track progress toward achieving their aspirations.</a:t>
            </a:r>
          </a:p>
          <a:p>
            <a:pPr marL="0" indent="0">
              <a:buNone/>
            </a:pPr>
            <a:r>
              <a:rPr lang="en-US" sz="1400" dirty="0">
                <a:solidFill>
                  <a:srgbClr val="00B0F0"/>
                </a:solidFill>
              </a:rPr>
              <a:t>Write your 3 farming goals</a:t>
            </a:r>
          </a:p>
          <a:p>
            <a:endParaRPr lang="en-US" sz="1500" dirty="0">
              <a:solidFill>
                <a:srgbClr val="00B0F0"/>
              </a:solidFill>
            </a:endParaRPr>
          </a:p>
          <a:p>
            <a:pPr marL="0" indent="0">
              <a:buNone/>
            </a:pPr>
            <a:r>
              <a:rPr lang="en-US" sz="1400" dirty="0">
                <a:solidFill>
                  <a:srgbClr val="00B0F0"/>
                </a:solidFill>
              </a:rPr>
              <a:t>Which are short term, medium term, long-term</a:t>
            </a:r>
          </a:p>
          <a:p>
            <a:pPr marL="228600" indent="-228600">
              <a:buFont typeface="Arial" panose="020B0604020202020204" pitchFamily="34" charset="0"/>
              <a:buChar char="•"/>
            </a:pPr>
            <a:endParaRPr lang="en-US" sz="1400" cap="none" dirty="0"/>
          </a:p>
          <a:p>
            <a:pPr marL="228600" indent="-228600">
              <a:buFont typeface="Arial" panose="020B0604020202020204" pitchFamily="34" charset="0"/>
              <a:buChar char="•"/>
            </a:pPr>
            <a:endParaRPr lang="en-US" sz="1400" dirty="0"/>
          </a:p>
          <a:p>
            <a:pPr marL="228600" indent="-228600">
              <a:buFont typeface="Arial" panose="020B0604020202020204" pitchFamily="34" charset="0"/>
              <a:buChar char="•"/>
            </a:pPr>
            <a:endParaRPr lang="en-US" sz="1400" cap="none" dirty="0"/>
          </a:p>
          <a:p>
            <a:pPr marL="228600" indent="-228600">
              <a:buFont typeface="Arial" panose="020B0604020202020204" pitchFamily="34" charset="0"/>
              <a:buChar char="•"/>
            </a:pPr>
            <a:endParaRPr lang="en-US" cap="none" dirty="0"/>
          </a:p>
        </p:txBody>
      </p:sp>
    </p:spTree>
    <p:extLst>
      <p:ext uri="{BB962C8B-B14F-4D97-AF65-F5344CB8AC3E}">
        <p14:creationId xmlns:p14="http://schemas.microsoft.com/office/powerpoint/2010/main" val="3087838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1B7F4-084B-47EA-3A3C-7DD2072244A6}"/>
              </a:ext>
            </a:extLst>
          </p:cNvPr>
          <p:cNvSpPr>
            <a:spLocks noGrp="1"/>
          </p:cNvSpPr>
          <p:nvPr>
            <p:ph type="title"/>
          </p:nvPr>
        </p:nvSpPr>
        <p:spPr>
          <a:xfrm>
            <a:off x="548639" y="950977"/>
            <a:ext cx="10995659" cy="425242"/>
          </a:xfrm>
        </p:spPr>
        <p:txBody>
          <a:bodyPr>
            <a:normAutofit fontScale="90000"/>
          </a:bodyPr>
          <a:lstStyle/>
          <a:p>
            <a:r>
              <a:rPr lang="en-US" sz="2000" spc="200" dirty="0">
                <a:solidFill>
                  <a:srgbClr val="00B050"/>
                </a:solidFill>
                <a:latin typeface="+mn-lt"/>
                <a:ea typeface="+mn-ea"/>
                <a:cs typeface="+mn-cs"/>
              </a:rPr>
              <a:t>Examples of Values</a:t>
            </a:r>
            <a:br>
              <a:rPr lang="en-US" sz="3600" spc="200" dirty="0">
                <a:solidFill>
                  <a:srgbClr val="00B050"/>
                </a:solidFill>
              </a:rPr>
            </a:br>
            <a:endParaRPr lang="en-US" dirty="0"/>
          </a:p>
        </p:txBody>
      </p:sp>
      <p:sp>
        <p:nvSpPr>
          <p:cNvPr id="3" name="Content Placeholder 2">
            <a:extLst>
              <a:ext uri="{FF2B5EF4-FFF2-40B4-BE49-F238E27FC236}">
                <a16:creationId xmlns:a16="http://schemas.microsoft.com/office/drawing/2014/main" id="{682D32EA-C285-464F-60C6-1C04B776C05E}"/>
              </a:ext>
            </a:extLst>
          </p:cNvPr>
          <p:cNvSpPr>
            <a:spLocks noGrp="1"/>
          </p:cNvSpPr>
          <p:nvPr>
            <p:ph idx="1"/>
          </p:nvPr>
        </p:nvSpPr>
        <p:spPr/>
        <p:txBody>
          <a:bodyPr/>
          <a:lstStyle/>
          <a:p>
            <a:pPr algn="l">
              <a:buFont typeface="Arial" panose="020B0604020202020204" pitchFamily="34" charset="0"/>
              <a:buChar char="•"/>
            </a:pPr>
            <a:r>
              <a:rPr lang="en-US" sz="1300" dirty="0">
                <a:solidFill>
                  <a:srgbClr val="00B0F0"/>
                </a:solidFill>
              </a:rPr>
              <a:t>Integrity: </a:t>
            </a:r>
            <a:r>
              <a:rPr lang="en-US" sz="1300" dirty="0"/>
              <a:t>Valuing honesty, ethics, and moral principles in all actions and decisions.</a:t>
            </a:r>
          </a:p>
          <a:p>
            <a:r>
              <a:rPr lang="en-US" sz="1300" dirty="0">
                <a:solidFill>
                  <a:srgbClr val="00B0F0"/>
                </a:solidFill>
              </a:rPr>
              <a:t>Family: </a:t>
            </a:r>
            <a:r>
              <a:rPr lang="en-US" sz="1300" dirty="0"/>
              <a:t>Placing a high importance on close relationships and family bonds.</a:t>
            </a:r>
          </a:p>
          <a:p>
            <a:r>
              <a:rPr lang="en-US" sz="1300" dirty="0">
                <a:solidFill>
                  <a:srgbClr val="00B0F0"/>
                </a:solidFill>
              </a:rPr>
              <a:t>Freedom: </a:t>
            </a:r>
            <a:r>
              <a:rPr lang="en-US" sz="1300" dirty="0"/>
              <a:t>Valuing personal liberty, autonomy, and the ability to make choices independently.</a:t>
            </a:r>
          </a:p>
          <a:p>
            <a:r>
              <a:rPr lang="en-US" sz="1300" dirty="0">
                <a:solidFill>
                  <a:srgbClr val="00B0F0"/>
                </a:solidFill>
              </a:rPr>
              <a:t>Equality: </a:t>
            </a:r>
            <a:r>
              <a:rPr lang="en-US" sz="1300" dirty="0"/>
              <a:t>Believing in fairness, justice, and equal opportunities for all individuals.</a:t>
            </a:r>
          </a:p>
          <a:p>
            <a:r>
              <a:rPr lang="en-US" sz="1300" dirty="0">
                <a:solidFill>
                  <a:srgbClr val="00B0F0"/>
                </a:solidFill>
              </a:rPr>
              <a:t>Achievement: </a:t>
            </a:r>
            <a:r>
              <a:rPr lang="en-US" sz="1300" dirty="0"/>
              <a:t>Pursuing excellence, success, and personal growth.</a:t>
            </a:r>
          </a:p>
          <a:p>
            <a:r>
              <a:rPr lang="en-US" sz="1300" dirty="0">
                <a:solidFill>
                  <a:srgbClr val="00B0F0"/>
                </a:solidFill>
              </a:rPr>
              <a:t>Community: </a:t>
            </a:r>
            <a:r>
              <a:rPr lang="en-US" sz="1300" dirty="0"/>
              <a:t>Valuing collaboration, cooperation, and a sense of belonging to a larger group or community.</a:t>
            </a:r>
          </a:p>
          <a:p>
            <a:pPr algn="l">
              <a:buFont typeface="Arial" panose="020B0604020202020204" pitchFamily="34" charset="0"/>
              <a:buChar char="•"/>
            </a:pPr>
            <a:r>
              <a:rPr lang="en-US" sz="1300" dirty="0">
                <a:solidFill>
                  <a:srgbClr val="00B0F0"/>
                </a:solidFill>
              </a:rPr>
              <a:t>Compassion: </a:t>
            </a:r>
            <a:r>
              <a:rPr lang="en-US" sz="1300" dirty="0"/>
              <a:t>Demonstrating kindness, empathy, and concern for the well-being of others.</a:t>
            </a:r>
          </a:p>
          <a:p>
            <a:endParaRPr lang="en-US" dirty="0"/>
          </a:p>
        </p:txBody>
      </p:sp>
      <p:pic>
        <p:nvPicPr>
          <p:cNvPr id="4" name="Picture 3">
            <a:extLst>
              <a:ext uri="{FF2B5EF4-FFF2-40B4-BE49-F238E27FC236}">
                <a16:creationId xmlns:a16="http://schemas.microsoft.com/office/drawing/2014/main" id="{AB18B772-AADF-CD0C-6587-5BD314504FC8}"/>
              </a:ext>
            </a:extLst>
          </p:cNvPr>
          <p:cNvPicPr>
            <a:picLocks noChangeAspect="1"/>
          </p:cNvPicPr>
          <p:nvPr/>
        </p:nvPicPr>
        <p:blipFill rotWithShape="1">
          <a:blip r:embed="rId2"/>
          <a:srcRect l="9064" r="16522" b="-2"/>
          <a:stretch/>
        </p:blipFill>
        <p:spPr>
          <a:xfrm>
            <a:off x="2" y="10"/>
            <a:ext cx="1065227" cy="955543"/>
          </a:xfrm>
          <a:custGeom>
            <a:avLst/>
            <a:gdLst/>
            <a:ahLst/>
            <a:cxnLst/>
            <a:rect l="l" t="t" r="r" b="b"/>
            <a:pathLst>
              <a:path w="6972657" h="6356349">
                <a:moveTo>
                  <a:pt x="4162425" y="4810724"/>
                </a:moveTo>
                <a:cubicBezTo>
                  <a:pt x="4508954" y="4810724"/>
                  <a:pt x="4789872" y="5103559"/>
                  <a:pt x="4789872" y="5464789"/>
                </a:cubicBezTo>
                <a:cubicBezTo>
                  <a:pt x="4789872" y="5826019"/>
                  <a:pt x="4508954" y="6118855"/>
                  <a:pt x="4162425" y="6118855"/>
                </a:cubicBezTo>
                <a:cubicBezTo>
                  <a:pt x="3815896" y="6118855"/>
                  <a:pt x="3534978" y="5826019"/>
                  <a:pt x="3534978" y="5464789"/>
                </a:cubicBezTo>
                <a:cubicBezTo>
                  <a:pt x="3534978" y="5103559"/>
                  <a:pt x="3815896" y="4810724"/>
                  <a:pt x="4162425" y="4810724"/>
                </a:cubicBezTo>
                <a:close/>
                <a:moveTo>
                  <a:pt x="92101" y="4731176"/>
                </a:moveTo>
                <a:cubicBezTo>
                  <a:pt x="540880" y="4731176"/>
                  <a:pt x="904688" y="5094984"/>
                  <a:pt x="904688" y="5543763"/>
                </a:cubicBezTo>
                <a:cubicBezTo>
                  <a:pt x="904688" y="5964494"/>
                  <a:pt x="584935" y="6310542"/>
                  <a:pt x="175183" y="6352155"/>
                </a:cubicBezTo>
                <a:lnTo>
                  <a:pt x="92121" y="6356349"/>
                </a:lnTo>
                <a:lnTo>
                  <a:pt x="92081" y="6356349"/>
                </a:lnTo>
                <a:lnTo>
                  <a:pt x="9019" y="6352155"/>
                </a:lnTo>
                <a:lnTo>
                  <a:pt x="4079" y="6351401"/>
                </a:lnTo>
                <a:lnTo>
                  <a:pt x="0" y="6352492"/>
                </a:lnTo>
                <a:lnTo>
                  <a:pt x="0" y="4736748"/>
                </a:lnTo>
                <a:lnTo>
                  <a:pt x="9019" y="4735372"/>
                </a:lnTo>
                <a:cubicBezTo>
                  <a:pt x="36336" y="4732597"/>
                  <a:pt x="64052" y="4731176"/>
                  <a:pt x="92101" y="4731176"/>
                </a:cubicBezTo>
                <a:close/>
                <a:moveTo>
                  <a:pt x="6385770" y="2098604"/>
                </a:moveTo>
                <a:cubicBezTo>
                  <a:pt x="6543907" y="2107100"/>
                  <a:pt x="6698935" y="2178483"/>
                  <a:pt x="6813407" y="2310776"/>
                </a:cubicBezTo>
                <a:cubicBezTo>
                  <a:pt x="7042252" y="2575278"/>
                  <a:pt x="7022052" y="2983098"/>
                  <a:pt x="6768322" y="3221698"/>
                </a:cubicBezTo>
                <a:cubicBezTo>
                  <a:pt x="6718815" y="3268040"/>
                  <a:pt x="6662527" y="3305861"/>
                  <a:pt x="6601629" y="3333787"/>
                </a:cubicBezTo>
                <a:cubicBezTo>
                  <a:pt x="6357584" y="3444872"/>
                  <a:pt x="6072796" y="3380857"/>
                  <a:pt x="5894479" y="3174765"/>
                </a:cubicBezTo>
                <a:cubicBezTo>
                  <a:pt x="5665537" y="2910180"/>
                  <a:pt x="5685739" y="2502359"/>
                  <a:pt x="5939476" y="2263752"/>
                </a:cubicBezTo>
                <a:cubicBezTo>
                  <a:pt x="6066385" y="2144498"/>
                  <a:pt x="6227633" y="2090107"/>
                  <a:pt x="6385770" y="2098604"/>
                </a:cubicBezTo>
                <a:close/>
                <a:moveTo>
                  <a:pt x="0" y="0"/>
                </a:moveTo>
                <a:lnTo>
                  <a:pt x="5609109" y="0"/>
                </a:lnTo>
                <a:lnTo>
                  <a:pt x="5710855" y="100163"/>
                </a:lnTo>
                <a:cubicBezTo>
                  <a:pt x="5940043" y="363896"/>
                  <a:pt x="6060564" y="781193"/>
                  <a:pt x="5983550" y="1133306"/>
                </a:cubicBezTo>
                <a:cubicBezTo>
                  <a:pt x="5820740" y="1874471"/>
                  <a:pt x="4868226" y="1916819"/>
                  <a:pt x="4807924" y="2551785"/>
                </a:cubicBezTo>
                <a:cubicBezTo>
                  <a:pt x="4772098" y="2931077"/>
                  <a:pt x="5073952" y="3310271"/>
                  <a:pt x="5323480" y="3486493"/>
                </a:cubicBezTo>
                <a:cubicBezTo>
                  <a:pt x="5798207" y="3822498"/>
                  <a:pt x="6190925" y="3545085"/>
                  <a:pt x="6484693" y="3873055"/>
                </a:cubicBezTo>
                <a:cubicBezTo>
                  <a:pt x="6702769" y="4116667"/>
                  <a:pt x="6749067" y="4564067"/>
                  <a:pt x="6564699" y="4869471"/>
                </a:cubicBezTo>
                <a:cubicBezTo>
                  <a:pt x="6538929" y="4912110"/>
                  <a:pt x="6508772" y="4951720"/>
                  <a:pt x="6474766" y="4987555"/>
                </a:cubicBezTo>
                <a:lnTo>
                  <a:pt x="6475634" y="4987552"/>
                </a:lnTo>
                <a:cubicBezTo>
                  <a:pt x="6246183" y="5229347"/>
                  <a:pt x="5896158" y="5245005"/>
                  <a:pt x="5787911" y="5249784"/>
                </a:cubicBezTo>
                <a:cubicBezTo>
                  <a:pt x="5276208" y="5272608"/>
                  <a:pt x="5181583" y="4739335"/>
                  <a:pt x="4594647" y="4582595"/>
                </a:cubicBezTo>
                <a:cubicBezTo>
                  <a:pt x="4553401" y="4571414"/>
                  <a:pt x="4047262" y="4444111"/>
                  <a:pt x="3576692" y="4689896"/>
                </a:cubicBezTo>
                <a:cubicBezTo>
                  <a:pt x="2903508" y="5041365"/>
                  <a:pt x="3035835" y="5772616"/>
                  <a:pt x="2439534" y="6019748"/>
                </a:cubicBezTo>
                <a:cubicBezTo>
                  <a:pt x="2062607" y="6175963"/>
                  <a:pt x="1545662" y="6076257"/>
                  <a:pt x="1262869" y="5786450"/>
                </a:cubicBezTo>
                <a:cubicBezTo>
                  <a:pt x="864056" y="5377550"/>
                  <a:pt x="1125562" y="4799418"/>
                  <a:pt x="734842" y="4526254"/>
                </a:cubicBezTo>
                <a:cubicBezTo>
                  <a:pt x="506361" y="4366061"/>
                  <a:pt x="192715" y="4446641"/>
                  <a:pt x="19856" y="4511293"/>
                </a:cubicBezTo>
                <a:lnTo>
                  <a:pt x="0" y="4519330"/>
                </a:lnTo>
                <a:close/>
              </a:path>
            </a:pathLst>
          </a:custGeom>
        </p:spPr>
      </p:pic>
    </p:spTree>
    <p:extLst>
      <p:ext uri="{BB962C8B-B14F-4D97-AF65-F5344CB8AC3E}">
        <p14:creationId xmlns:p14="http://schemas.microsoft.com/office/powerpoint/2010/main" val="997289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AB9CE-08A9-17DC-11C3-7B9D1F8332A0}"/>
              </a:ext>
            </a:extLst>
          </p:cNvPr>
          <p:cNvSpPr>
            <a:spLocks noGrp="1"/>
          </p:cNvSpPr>
          <p:nvPr>
            <p:ph type="title"/>
          </p:nvPr>
        </p:nvSpPr>
        <p:spPr>
          <a:xfrm>
            <a:off x="598170" y="901514"/>
            <a:ext cx="10995659" cy="400813"/>
          </a:xfrm>
        </p:spPr>
        <p:txBody>
          <a:bodyPr>
            <a:normAutofit fontScale="90000"/>
          </a:bodyPr>
          <a:lstStyle/>
          <a:p>
            <a:r>
              <a:rPr lang="en-US" sz="2000" spc="200" dirty="0">
                <a:solidFill>
                  <a:srgbClr val="00B050"/>
                </a:solidFill>
                <a:latin typeface="+mn-lt"/>
                <a:ea typeface="+mn-ea"/>
                <a:cs typeface="+mn-cs"/>
              </a:rPr>
              <a:t>Values and Goals</a:t>
            </a:r>
            <a:br>
              <a:rPr lang="en-US" sz="3600" spc="200" dirty="0">
                <a:solidFill>
                  <a:srgbClr val="00B050"/>
                </a:solidFill>
              </a:rPr>
            </a:br>
            <a:endParaRPr lang="en-US" dirty="0"/>
          </a:p>
        </p:txBody>
      </p:sp>
      <p:sp>
        <p:nvSpPr>
          <p:cNvPr id="3" name="Content Placeholder 2">
            <a:extLst>
              <a:ext uri="{FF2B5EF4-FFF2-40B4-BE49-F238E27FC236}">
                <a16:creationId xmlns:a16="http://schemas.microsoft.com/office/drawing/2014/main" id="{9D3D225C-C5A3-9536-2129-1CA93D687495}"/>
              </a:ext>
            </a:extLst>
          </p:cNvPr>
          <p:cNvSpPr>
            <a:spLocks noGrp="1"/>
          </p:cNvSpPr>
          <p:nvPr>
            <p:ph idx="1"/>
          </p:nvPr>
        </p:nvSpPr>
        <p:spPr>
          <a:xfrm>
            <a:off x="598170" y="1490864"/>
            <a:ext cx="10995660" cy="4830618"/>
          </a:xfrm>
        </p:spPr>
        <p:txBody>
          <a:bodyPr>
            <a:normAutofit fontScale="85000" lnSpcReduction="10000"/>
          </a:bodyPr>
          <a:lstStyle/>
          <a:p>
            <a:pPr marL="0" indent="0">
              <a:buNone/>
            </a:pPr>
            <a:r>
              <a:rPr lang="en-US" sz="1200" b="0" i="0" dirty="0">
                <a:solidFill>
                  <a:srgbClr val="374151"/>
                </a:solidFill>
                <a:effectLst/>
                <a:latin typeface="Söhne"/>
              </a:rPr>
              <a:t>Goals are</a:t>
            </a:r>
            <a:r>
              <a:rPr lang="en-US" sz="1200" dirty="0">
                <a:solidFill>
                  <a:srgbClr val="374151"/>
                </a:solidFill>
                <a:latin typeface="Söhne"/>
              </a:rPr>
              <a:t> </a:t>
            </a:r>
          </a:p>
          <a:p>
            <a:pPr marL="274320" lvl="1" indent="0">
              <a:buNone/>
            </a:pPr>
            <a:r>
              <a:rPr lang="en-US" sz="1400" dirty="0">
                <a:solidFill>
                  <a:srgbClr val="00B0F0"/>
                </a:solidFill>
              </a:rPr>
              <a:t>Specific </a:t>
            </a:r>
          </a:p>
          <a:p>
            <a:pPr lvl="2"/>
            <a:r>
              <a:rPr lang="en-US" sz="1200" dirty="0">
                <a:solidFill>
                  <a:srgbClr val="374151"/>
                </a:solidFill>
                <a:latin typeface="Söhne"/>
              </a:rPr>
              <a:t>Goals should be clearly defined and focused on a particular outcome. They answer the questions: What do you want to accomplish? Why is it important?</a:t>
            </a:r>
          </a:p>
          <a:p>
            <a:pPr marL="274320" lvl="1" indent="0">
              <a:buNone/>
            </a:pPr>
            <a:r>
              <a:rPr lang="en-US" sz="1400" dirty="0">
                <a:solidFill>
                  <a:srgbClr val="00B0F0"/>
                </a:solidFill>
              </a:rPr>
              <a:t>Measurable</a:t>
            </a:r>
          </a:p>
          <a:p>
            <a:pPr lvl="2"/>
            <a:r>
              <a:rPr lang="en-US" sz="1200" dirty="0">
                <a:solidFill>
                  <a:srgbClr val="374151"/>
                </a:solidFill>
                <a:latin typeface="Söhne"/>
              </a:rPr>
              <a:t>Goals should include criteria that allow for tracking progress and determining when the goal has been achieved. This often involves quantifiable metrics or indicators like income, acres, sales </a:t>
            </a:r>
            <a:r>
              <a:rPr lang="en-US" sz="1200" dirty="0" err="1">
                <a:solidFill>
                  <a:srgbClr val="374151"/>
                </a:solidFill>
                <a:latin typeface="Söhne"/>
              </a:rPr>
              <a:t>etc</a:t>
            </a:r>
            <a:r>
              <a:rPr lang="en-US" sz="1200" dirty="0">
                <a:solidFill>
                  <a:srgbClr val="374151"/>
                </a:solidFill>
                <a:latin typeface="Söhne"/>
              </a:rPr>
              <a:t> </a:t>
            </a:r>
          </a:p>
          <a:p>
            <a:pPr marL="274320" lvl="1" indent="0">
              <a:buNone/>
            </a:pPr>
            <a:r>
              <a:rPr lang="en-US" sz="1400" dirty="0">
                <a:solidFill>
                  <a:srgbClr val="00B0F0"/>
                </a:solidFill>
              </a:rPr>
              <a:t>Achievable targets </a:t>
            </a:r>
          </a:p>
          <a:p>
            <a:pPr lvl="2"/>
            <a:r>
              <a:rPr lang="en-US" sz="1200" dirty="0">
                <a:solidFill>
                  <a:srgbClr val="374151"/>
                </a:solidFill>
                <a:latin typeface="Söhne"/>
              </a:rPr>
              <a:t>Goals should be realistic and attainable, given the available resources, time, and constraints. They should stretch individuals or organizations to reach their potential but not be so unrealistic that they become demotivating.</a:t>
            </a:r>
          </a:p>
          <a:p>
            <a:pPr marL="274320" lvl="1" indent="0">
              <a:buNone/>
            </a:pPr>
            <a:r>
              <a:rPr lang="en-US" sz="1400" dirty="0">
                <a:solidFill>
                  <a:srgbClr val="00B0F0"/>
                </a:solidFill>
              </a:rPr>
              <a:t>Relevant</a:t>
            </a:r>
          </a:p>
          <a:p>
            <a:pPr lvl="2"/>
            <a:r>
              <a:rPr lang="en-US" sz="1200" dirty="0">
                <a:solidFill>
                  <a:srgbClr val="374151"/>
                </a:solidFill>
                <a:latin typeface="Söhne"/>
              </a:rPr>
              <a:t> Goals should be aligned with broader objectives, values, or long-term plans. They should contribute to overall success and be meaningful. If your value is to be a cooperative, the goal may be to join coop that will align with your values.</a:t>
            </a:r>
          </a:p>
          <a:p>
            <a:pPr marL="274320" lvl="1" indent="0">
              <a:buNone/>
            </a:pPr>
            <a:r>
              <a:rPr lang="en-US" sz="1400" dirty="0">
                <a:solidFill>
                  <a:srgbClr val="00B0F0"/>
                </a:solidFill>
              </a:rPr>
              <a:t>Time-bound</a:t>
            </a:r>
          </a:p>
          <a:p>
            <a:pPr lvl="2"/>
            <a:r>
              <a:rPr lang="en-US" sz="1200" dirty="0">
                <a:solidFill>
                  <a:srgbClr val="374151"/>
                </a:solidFill>
                <a:latin typeface="Söhne"/>
              </a:rPr>
              <a:t>Goals should have a specific timeframe or deadline by which they are to be accomplished. This adds a sense of urgency and helps with time management.</a:t>
            </a:r>
          </a:p>
          <a:p>
            <a:pPr marL="0" indent="0">
              <a:buNone/>
            </a:pPr>
            <a:r>
              <a:rPr lang="en-US" sz="1200" b="0" i="0" dirty="0">
                <a:solidFill>
                  <a:srgbClr val="374151"/>
                </a:solidFill>
                <a:effectLst/>
                <a:latin typeface="Söhne"/>
              </a:rPr>
              <a:t>Example of clear goal</a:t>
            </a:r>
          </a:p>
          <a:p>
            <a:pPr marL="0" indent="0">
              <a:buNone/>
            </a:pPr>
            <a:r>
              <a:rPr lang="en-US" sz="1200" b="0" i="0" dirty="0">
                <a:solidFill>
                  <a:srgbClr val="374151"/>
                </a:solidFill>
                <a:effectLst/>
                <a:latin typeface="Söhne"/>
              </a:rPr>
              <a:t> "Increase 2024 sales revenue by 20% by expanding into new markets and improving customer retention." This business goal is specific (increase revenue by 20%), measurable (revenue growth), achievable (through market expansion and customer retention strategies), relevant (business growth), and time-bound (over the next fiscal year).</a:t>
            </a:r>
          </a:p>
          <a:p>
            <a:pPr marL="0" indent="0">
              <a:buNone/>
            </a:pPr>
            <a:r>
              <a:rPr lang="en-US" sz="1200" dirty="0">
                <a:solidFill>
                  <a:srgbClr val="374151"/>
                </a:solidFill>
                <a:latin typeface="Söhne"/>
              </a:rPr>
              <a:t>Example of not clear goal</a:t>
            </a:r>
          </a:p>
          <a:p>
            <a:pPr marL="0" indent="0">
              <a:buNone/>
            </a:pPr>
            <a:r>
              <a:rPr lang="en-US" sz="1200" dirty="0">
                <a:solidFill>
                  <a:srgbClr val="374151"/>
                </a:solidFill>
                <a:latin typeface="Söhne"/>
              </a:rPr>
              <a:t>S</a:t>
            </a:r>
            <a:r>
              <a:rPr lang="en-US" sz="1200" b="0" i="0" dirty="0">
                <a:solidFill>
                  <a:srgbClr val="374151"/>
                </a:solidFill>
                <a:effectLst/>
                <a:latin typeface="Söhne"/>
              </a:rPr>
              <a:t>ell to new markets.</a:t>
            </a:r>
          </a:p>
          <a:p>
            <a:pPr marL="0" indent="0">
              <a:buNone/>
            </a:pPr>
            <a:r>
              <a:rPr lang="en-US" sz="1200" b="0" i="0" dirty="0">
                <a:solidFill>
                  <a:srgbClr val="374151"/>
                </a:solidFill>
                <a:effectLst/>
                <a:latin typeface="Söhne"/>
              </a:rPr>
              <a:t>Goals provide a clear sense of direction, purpose, and motivation to work toward desired outcomes. </a:t>
            </a:r>
          </a:p>
          <a:p>
            <a:pPr marL="0" indent="0">
              <a:buNone/>
            </a:pPr>
            <a:endParaRPr lang="en-US" sz="1200" dirty="0"/>
          </a:p>
        </p:txBody>
      </p:sp>
      <p:pic>
        <p:nvPicPr>
          <p:cNvPr id="4" name="Picture 3">
            <a:extLst>
              <a:ext uri="{FF2B5EF4-FFF2-40B4-BE49-F238E27FC236}">
                <a16:creationId xmlns:a16="http://schemas.microsoft.com/office/drawing/2014/main" id="{8C3A410D-2B80-9495-EB3C-C31CE4A9289F}"/>
              </a:ext>
            </a:extLst>
          </p:cNvPr>
          <p:cNvPicPr>
            <a:picLocks noChangeAspect="1"/>
          </p:cNvPicPr>
          <p:nvPr/>
        </p:nvPicPr>
        <p:blipFill rotWithShape="1">
          <a:blip r:embed="rId3"/>
          <a:srcRect l="9064" r="16522" b="-2"/>
          <a:stretch/>
        </p:blipFill>
        <p:spPr>
          <a:xfrm>
            <a:off x="263952" y="75425"/>
            <a:ext cx="1065227" cy="955543"/>
          </a:xfrm>
          <a:custGeom>
            <a:avLst/>
            <a:gdLst/>
            <a:ahLst/>
            <a:cxnLst/>
            <a:rect l="l" t="t" r="r" b="b"/>
            <a:pathLst>
              <a:path w="6972657" h="6356349">
                <a:moveTo>
                  <a:pt x="4162425" y="4810724"/>
                </a:moveTo>
                <a:cubicBezTo>
                  <a:pt x="4508954" y="4810724"/>
                  <a:pt x="4789872" y="5103559"/>
                  <a:pt x="4789872" y="5464789"/>
                </a:cubicBezTo>
                <a:cubicBezTo>
                  <a:pt x="4789872" y="5826019"/>
                  <a:pt x="4508954" y="6118855"/>
                  <a:pt x="4162425" y="6118855"/>
                </a:cubicBezTo>
                <a:cubicBezTo>
                  <a:pt x="3815896" y="6118855"/>
                  <a:pt x="3534978" y="5826019"/>
                  <a:pt x="3534978" y="5464789"/>
                </a:cubicBezTo>
                <a:cubicBezTo>
                  <a:pt x="3534978" y="5103559"/>
                  <a:pt x="3815896" y="4810724"/>
                  <a:pt x="4162425" y="4810724"/>
                </a:cubicBezTo>
                <a:close/>
                <a:moveTo>
                  <a:pt x="92101" y="4731176"/>
                </a:moveTo>
                <a:cubicBezTo>
                  <a:pt x="540880" y="4731176"/>
                  <a:pt x="904688" y="5094984"/>
                  <a:pt x="904688" y="5543763"/>
                </a:cubicBezTo>
                <a:cubicBezTo>
                  <a:pt x="904688" y="5964494"/>
                  <a:pt x="584935" y="6310542"/>
                  <a:pt x="175183" y="6352155"/>
                </a:cubicBezTo>
                <a:lnTo>
                  <a:pt x="92121" y="6356349"/>
                </a:lnTo>
                <a:lnTo>
                  <a:pt x="92081" y="6356349"/>
                </a:lnTo>
                <a:lnTo>
                  <a:pt x="9019" y="6352155"/>
                </a:lnTo>
                <a:lnTo>
                  <a:pt x="4079" y="6351401"/>
                </a:lnTo>
                <a:lnTo>
                  <a:pt x="0" y="6352492"/>
                </a:lnTo>
                <a:lnTo>
                  <a:pt x="0" y="4736748"/>
                </a:lnTo>
                <a:lnTo>
                  <a:pt x="9019" y="4735372"/>
                </a:lnTo>
                <a:cubicBezTo>
                  <a:pt x="36336" y="4732597"/>
                  <a:pt x="64052" y="4731176"/>
                  <a:pt x="92101" y="4731176"/>
                </a:cubicBezTo>
                <a:close/>
                <a:moveTo>
                  <a:pt x="6385770" y="2098604"/>
                </a:moveTo>
                <a:cubicBezTo>
                  <a:pt x="6543907" y="2107100"/>
                  <a:pt x="6698935" y="2178483"/>
                  <a:pt x="6813407" y="2310776"/>
                </a:cubicBezTo>
                <a:cubicBezTo>
                  <a:pt x="7042252" y="2575278"/>
                  <a:pt x="7022052" y="2983098"/>
                  <a:pt x="6768322" y="3221698"/>
                </a:cubicBezTo>
                <a:cubicBezTo>
                  <a:pt x="6718815" y="3268040"/>
                  <a:pt x="6662527" y="3305861"/>
                  <a:pt x="6601629" y="3333787"/>
                </a:cubicBezTo>
                <a:cubicBezTo>
                  <a:pt x="6357584" y="3444872"/>
                  <a:pt x="6072796" y="3380857"/>
                  <a:pt x="5894479" y="3174765"/>
                </a:cubicBezTo>
                <a:cubicBezTo>
                  <a:pt x="5665537" y="2910180"/>
                  <a:pt x="5685739" y="2502359"/>
                  <a:pt x="5939476" y="2263752"/>
                </a:cubicBezTo>
                <a:cubicBezTo>
                  <a:pt x="6066385" y="2144498"/>
                  <a:pt x="6227633" y="2090107"/>
                  <a:pt x="6385770" y="2098604"/>
                </a:cubicBezTo>
                <a:close/>
                <a:moveTo>
                  <a:pt x="0" y="0"/>
                </a:moveTo>
                <a:lnTo>
                  <a:pt x="5609109" y="0"/>
                </a:lnTo>
                <a:lnTo>
                  <a:pt x="5710855" y="100163"/>
                </a:lnTo>
                <a:cubicBezTo>
                  <a:pt x="5940043" y="363896"/>
                  <a:pt x="6060564" y="781193"/>
                  <a:pt x="5983550" y="1133306"/>
                </a:cubicBezTo>
                <a:cubicBezTo>
                  <a:pt x="5820740" y="1874471"/>
                  <a:pt x="4868226" y="1916819"/>
                  <a:pt x="4807924" y="2551785"/>
                </a:cubicBezTo>
                <a:cubicBezTo>
                  <a:pt x="4772098" y="2931077"/>
                  <a:pt x="5073952" y="3310271"/>
                  <a:pt x="5323480" y="3486493"/>
                </a:cubicBezTo>
                <a:cubicBezTo>
                  <a:pt x="5798207" y="3822498"/>
                  <a:pt x="6190925" y="3545085"/>
                  <a:pt x="6484693" y="3873055"/>
                </a:cubicBezTo>
                <a:cubicBezTo>
                  <a:pt x="6702769" y="4116667"/>
                  <a:pt x="6749067" y="4564067"/>
                  <a:pt x="6564699" y="4869471"/>
                </a:cubicBezTo>
                <a:cubicBezTo>
                  <a:pt x="6538929" y="4912110"/>
                  <a:pt x="6508772" y="4951720"/>
                  <a:pt x="6474766" y="4987555"/>
                </a:cubicBezTo>
                <a:lnTo>
                  <a:pt x="6475634" y="4987552"/>
                </a:lnTo>
                <a:cubicBezTo>
                  <a:pt x="6246183" y="5229347"/>
                  <a:pt x="5896158" y="5245005"/>
                  <a:pt x="5787911" y="5249784"/>
                </a:cubicBezTo>
                <a:cubicBezTo>
                  <a:pt x="5276208" y="5272608"/>
                  <a:pt x="5181583" y="4739335"/>
                  <a:pt x="4594647" y="4582595"/>
                </a:cubicBezTo>
                <a:cubicBezTo>
                  <a:pt x="4553401" y="4571414"/>
                  <a:pt x="4047262" y="4444111"/>
                  <a:pt x="3576692" y="4689896"/>
                </a:cubicBezTo>
                <a:cubicBezTo>
                  <a:pt x="2903508" y="5041365"/>
                  <a:pt x="3035835" y="5772616"/>
                  <a:pt x="2439534" y="6019748"/>
                </a:cubicBezTo>
                <a:cubicBezTo>
                  <a:pt x="2062607" y="6175963"/>
                  <a:pt x="1545662" y="6076257"/>
                  <a:pt x="1262869" y="5786450"/>
                </a:cubicBezTo>
                <a:cubicBezTo>
                  <a:pt x="864056" y="5377550"/>
                  <a:pt x="1125562" y="4799418"/>
                  <a:pt x="734842" y="4526254"/>
                </a:cubicBezTo>
                <a:cubicBezTo>
                  <a:pt x="506361" y="4366061"/>
                  <a:pt x="192715" y="4446641"/>
                  <a:pt x="19856" y="4511293"/>
                </a:cubicBezTo>
                <a:lnTo>
                  <a:pt x="0" y="4519330"/>
                </a:lnTo>
                <a:close/>
              </a:path>
            </a:pathLst>
          </a:custGeom>
        </p:spPr>
      </p:pic>
    </p:spTree>
    <p:extLst>
      <p:ext uri="{BB962C8B-B14F-4D97-AF65-F5344CB8AC3E}">
        <p14:creationId xmlns:p14="http://schemas.microsoft.com/office/powerpoint/2010/main" val="1200275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CC055-0300-F2B7-B54E-FF541519FBE2}"/>
              </a:ext>
            </a:extLst>
          </p:cNvPr>
          <p:cNvSpPr>
            <a:spLocks noGrp="1"/>
          </p:cNvSpPr>
          <p:nvPr>
            <p:ph type="title"/>
          </p:nvPr>
        </p:nvSpPr>
        <p:spPr/>
        <p:txBody>
          <a:bodyPr/>
          <a:lstStyle/>
          <a:p>
            <a:r>
              <a:rPr lang="en-US" sz="1800" spc="200" dirty="0">
                <a:solidFill>
                  <a:srgbClr val="00B050"/>
                </a:solidFill>
                <a:latin typeface="+mn-lt"/>
                <a:ea typeface="+mn-ea"/>
                <a:cs typeface="+mn-cs"/>
              </a:rPr>
              <a:t>Values and Goals</a:t>
            </a:r>
          </a:p>
        </p:txBody>
      </p:sp>
      <p:sp>
        <p:nvSpPr>
          <p:cNvPr id="3" name="Content Placeholder 2">
            <a:extLst>
              <a:ext uri="{FF2B5EF4-FFF2-40B4-BE49-F238E27FC236}">
                <a16:creationId xmlns:a16="http://schemas.microsoft.com/office/drawing/2014/main" id="{1A21FD2A-71F2-C4BE-2CA7-352CA19A08D5}"/>
              </a:ext>
            </a:extLst>
          </p:cNvPr>
          <p:cNvSpPr>
            <a:spLocks noGrp="1"/>
          </p:cNvSpPr>
          <p:nvPr>
            <p:ph idx="1"/>
          </p:nvPr>
        </p:nvSpPr>
        <p:spPr>
          <a:xfrm>
            <a:off x="548641" y="2028826"/>
            <a:ext cx="5547359" cy="4029074"/>
          </a:xfrm>
        </p:spPr>
        <p:txBody>
          <a:bodyPr/>
          <a:lstStyle/>
          <a:p>
            <a:pPr marL="0" indent="0">
              <a:buNone/>
            </a:pPr>
            <a:r>
              <a:rPr lang="en-US" sz="1300" dirty="0">
                <a:solidFill>
                  <a:srgbClr val="00B0F0"/>
                </a:solidFill>
              </a:rPr>
              <a:t>Share success and challenges </a:t>
            </a:r>
          </a:p>
          <a:p>
            <a:endParaRPr lang="en-US" dirty="0"/>
          </a:p>
          <a:p>
            <a:endParaRPr lang="en-US" dirty="0"/>
          </a:p>
          <a:p>
            <a:endParaRPr lang="en-US" dirty="0"/>
          </a:p>
          <a:p>
            <a:endParaRPr lang="en-US" dirty="0"/>
          </a:p>
          <a:p>
            <a:endParaRPr lang="en-US" dirty="0"/>
          </a:p>
          <a:p>
            <a:endParaRPr lang="en-US" dirty="0"/>
          </a:p>
        </p:txBody>
      </p:sp>
      <p:pic>
        <p:nvPicPr>
          <p:cNvPr id="13" name="Picture 12">
            <a:extLst>
              <a:ext uri="{FF2B5EF4-FFF2-40B4-BE49-F238E27FC236}">
                <a16:creationId xmlns:a16="http://schemas.microsoft.com/office/drawing/2014/main" id="{35845D41-E7F6-F388-C22B-88292C0ACF28}"/>
              </a:ext>
            </a:extLst>
          </p:cNvPr>
          <p:cNvPicPr>
            <a:picLocks noChangeAspect="1"/>
          </p:cNvPicPr>
          <p:nvPr/>
        </p:nvPicPr>
        <p:blipFill rotWithShape="1">
          <a:blip r:embed="rId3"/>
          <a:srcRect l="9064" r="16522" b="-2"/>
          <a:stretch/>
        </p:blipFill>
        <p:spPr>
          <a:xfrm>
            <a:off x="2" y="10"/>
            <a:ext cx="1065227" cy="955543"/>
          </a:xfrm>
          <a:custGeom>
            <a:avLst/>
            <a:gdLst/>
            <a:ahLst/>
            <a:cxnLst/>
            <a:rect l="l" t="t" r="r" b="b"/>
            <a:pathLst>
              <a:path w="6972657" h="6356349">
                <a:moveTo>
                  <a:pt x="4162425" y="4810724"/>
                </a:moveTo>
                <a:cubicBezTo>
                  <a:pt x="4508954" y="4810724"/>
                  <a:pt x="4789872" y="5103559"/>
                  <a:pt x="4789872" y="5464789"/>
                </a:cubicBezTo>
                <a:cubicBezTo>
                  <a:pt x="4789872" y="5826019"/>
                  <a:pt x="4508954" y="6118855"/>
                  <a:pt x="4162425" y="6118855"/>
                </a:cubicBezTo>
                <a:cubicBezTo>
                  <a:pt x="3815896" y="6118855"/>
                  <a:pt x="3534978" y="5826019"/>
                  <a:pt x="3534978" y="5464789"/>
                </a:cubicBezTo>
                <a:cubicBezTo>
                  <a:pt x="3534978" y="5103559"/>
                  <a:pt x="3815896" y="4810724"/>
                  <a:pt x="4162425" y="4810724"/>
                </a:cubicBezTo>
                <a:close/>
                <a:moveTo>
                  <a:pt x="92101" y="4731176"/>
                </a:moveTo>
                <a:cubicBezTo>
                  <a:pt x="540880" y="4731176"/>
                  <a:pt x="904688" y="5094984"/>
                  <a:pt x="904688" y="5543763"/>
                </a:cubicBezTo>
                <a:cubicBezTo>
                  <a:pt x="904688" y="5964494"/>
                  <a:pt x="584935" y="6310542"/>
                  <a:pt x="175183" y="6352155"/>
                </a:cubicBezTo>
                <a:lnTo>
                  <a:pt x="92121" y="6356349"/>
                </a:lnTo>
                <a:lnTo>
                  <a:pt x="92081" y="6356349"/>
                </a:lnTo>
                <a:lnTo>
                  <a:pt x="9019" y="6352155"/>
                </a:lnTo>
                <a:lnTo>
                  <a:pt x="4079" y="6351401"/>
                </a:lnTo>
                <a:lnTo>
                  <a:pt x="0" y="6352492"/>
                </a:lnTo>
                <a:lnTo>
                  <a:pt x="0" y="4736748"/>
                </a:lnTo>
                <a:lnTo>
                  <a:pt x="9019" y="4735372"/>
                </a:lnTo>
                <a:cubicBezTo>
                  <a:pt x="36336" y="4732597"/>
                  <a:pt x="64052" y="4731176"/>
                  <a:pt x="92101" y="4731176"/>
                </a:cubicBezTo>
                <a:close/>
                <a:moveTo>
                  <a:pt x="6385770" y="2098604"/>
                </a:moveTo>
                <a:cubicBezTo>
                  <a:pt x="6543907" y="2107100"/>
                  <a:pt x="6698935" y="2178483"/>
                  <a:pt x="6813407" y="2310776"/>
                </a:cubicBezTo>
                <a:cubicBezTo>
                  <a:pt x="7042252" y="2575278"/>
                  <a:pt x="7022052" y="2983098"/>
                  <a:pt x="6768322" y="3221698"/>
                </a:cubicBezTo>
                <a:cubicBezTo>
                  <a:pt x="6718815" y="3268040"/>
                  <a:pt x="6662527" y="3305861"/>
                  <a:pt x="6601629" y="3333787"/>
                </a:cubicBezTo>
                <a:cubicBezTo>
                  <a:pt x="6357584" y="3444872"/>
                  <a:pt x="6072796" y="3380857"/>
                  <a:pt x="5894479" y="3174765"/>
                </a:cubicBezTo>
                <a:cubicBezTo>
                  <a:pt x="5665537" y="2910180"/>
                  <a:pt x="5685739" y="2502359"/>
                  <a:pt x="5939476" y="2263752"/>
                </a:cubicBezTo>
                <a:cubicBezTo>
                  <a:pt x="6066385" y="2144498"/>
                  <a:pt x="6227633" y="2090107"/>
                  <a:pt x="6385770" y="2098604"/>
                </a:cubicBezTo>
                <a:close/>
                <a:moveTo>
                  <a:pt x="0" y="0"/>
                </a:moveTo>
                <a:lnTo>
                  <a:pt x="5609109" y="0"/>
                </a:lnTo>
                <a:lnTo>
                  <a:pt x="5710855" y="100163"/>
                </a:lnTo>
                <a:cubicBezTo>
                  <a:pt x="5940043" y="363896"/>
                  <a:pt x="6060564" y="781193"/>
                  <a:pt x="5983550" y="1133306"/>
                </a:cubicBezTo>
                <a:cubicBezTo>
                  <a:pt x="5820740" y="1874471"/>
                  <a:pt x="4868226" y="1916819"/>
                  <a:pt x="4807924" y="2551785"/>
                </a:cubicBezTo>
                <a:cubicBezTo>
                  <a:pt x="4772098" y="2931077"/>
                  <a:pt x="5073952" y="3310271"/>
                  <a:pt x="5323480" y="3486493"/>
                </a:cubicBezTo>
                <a:cubicBezTo>
                  <a:pt x="5798207" y="3822498"/>
                  <a:pt x="6190925" y="3545085"/>
                  <a:pt x="6484693" y="3873055"/>
                </a:cubicBezTo>
                <a:cubicBezTo>
                  <a:pt x="6702769" y="4116667"/>
                  <a:pt x="6749067" y="4564067"/>
                  <a:pt x="6564699" y="4869471"/>
                </a:cubicBezTo>
                <a:cubicBezTo>
                  <a:pt x="6538929" y="4912110"/>
                  <a:pt x="6508772" y="4951720"/>
                  <a:pt x="6474766" y="4987555"/>
                </a:cubicBezTo>
                <a:lnTo>
                  <a:pt x="6475634" y="4987552"/>
                </a:lnTo>
                <a:cubicBezTo>
                  <a:pt x="6246183" y="5229347"/>
                  <a:pt x="5896158" y="5245005"/>
                  <a:pt x="5787911" y="5249784"/>
                </a:cubicBezTo>
                <a:cubicBezTo>
                  <a:pt x="5276208" y="5272608"/>
                  <a:pt x="5181583" y="4739335"/>
                  <a:pt x="4594647" y="4582595"/>
                </a:cubicBezTo>
                <a:cubicBezTo>
                  <a:pt x="4553401" y="4571414"/>
                  <a:pt x="4047262" y="4444111"/>
                  <a:pt x="3576692" y="4689896"/>
                </a:cubicBezTo>
                <a:cubicBezTo>
                  <a:pt x="2903508" y="5041365"/>
                  <a:pt x="3035835" y="5772616"/>
                  <a:pt x="2439534" y="6019748"/>
                </a:cubicBezTo>
                <a:cubicBezTo>
                  <a:pt x="2062607" y="6175963"/>
                  <a:pt x="1545662" y="6076257"/>
                  <a:pt x="1262869" y="5786450"/>
                </a:cubicBezTo>
                <a:cubicBezTo>
                  <a:pt x="864056" y="5377550"/>
                  <a:pt x="1125562" y="4799418"/>
                  <a:pt x="734842" y="4526254"/>
                </a:cubicBezTo>
                <a:cubicBezTo>
                  <a:pt x="506361" y="4366061"/>
                  <a:pt x="192715" y="4446641"/>
                  <a:pt x="19856" y="4511293"/>
                </a:cubicBezTo>
                <a:lnTo>
                  <a:pt x="0" y="4519330"/>
                </a:lnTo>
                <a:close/>
              </a:path>
            </a:pathLst>
          </a:custGeom>
        </p:spPr>
      </p:pic>
    </p:spTree>
    <p:extLst>
      <p:ext uri="{BB962C8B-B14F-4D97-AF65-F5344CB8AC3E}">
        <p14:creationId xmlns:p14="http://schemas.microsoft.com/office/powerpoint/2010/main" val="35073401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800C0-5546-7F2C-3F00-A9F5DFA2C909}"/>
              </a:ext>
            </a:extLst>
          </p:cNvPr>
          <p:cNvSpPr>
            <a:spLocks noGrp="1"/>
          </p:cNvSpPr>
          <p:nvPr>
            <p:ph type="title"/>
          </p:nvPr>
        </p:nvSpPr>
        <p:spPr/>
        <p:txBody>
          <a:bodyPr/>
          <a:lstStyle/>
          <a:p>
            <a:r>
              <a:rPr lang="en-US" sz="1800" spc="200" dirty="0">
                <a:solidFill>
                  <a:srgbClr val="00B050"/>
                </a:solidFill>
                <a:latin typeface="+mn-lt"/>
                <a:ea typeface="+mn-ea"/>
                <a:cs typeface="+mn-cs"/>
              </a:rPr>
              <a:t>What is influencing values and goals</a:t>
            </a:r>
          </a:p>
        </p:txBody>
      </p:sp>
      <p:sp>
        <p:nvSpPr>
          <p:cNvPr id="5" name="TextBox 4">
            <a:extLst>
              <a:ext uri="{FF2B5EF4-FFF2-40B4-BE49-F238E27FC236}">
                <a16:creationId xmlns:a16="http://schemas.microsoft.com/office/drawing/2014/main" id="{CB9E058C-1FFB-E2ED-1B06-6E029494696F}"/>
              </a:ext>
            </a:extLst>
          </p:cNvPr>
          <p:cNvSpPr txBox="1"/>
          <p:nvPr/>
        </p:nvSpPr>
        <p:spPr>
          <a:xfrm>
            <a:off x="629919" y="2028825"/>
            <a:ext cx="10833097" cy="4062651"/>
          </a:xfrm>
          <a:prstGeom prst="rect">
            <a:avLst/>
          </a:prstGeom>
          <a:noFill/>
        </p:spPr>
        <p:txBody>
          <a:bodyPr wrap="square" rtlCol="0">
            <a:spAutoFit/>
          </a:bodyPr>
          <a:lstStyle/>
          <a:p>
            <a:endParaRPr lang="en-US" dirty="0"/>
          </a:p>
          <a:p>
            <a:r>
              <a:rPr lang="en-US" sz="1200" dirty="0">
                <a:solidFill>
                  <a:srgbClr val="00B0F0"/>
                </a:solidFill>
              </a:rPr>
              <a:t>Culture:</a:t>
            </a:r>
          </a:p>
          <a:p>
            <a:endParaRPr lang="en-US" dirty="0"/>
          </a:p>
          <a:p>
            <a:pPr marL="285750" indent="-285750">
              <a:buFont typeface="Arial" panose="020B0604020202020204" pitchFamily="34" charset="0"/>
              <a:buChar char="•"/>
            </a:pPr>
            <a:r>
              <a:rPr lang="en-US" sz="1300" dirty="0"/>
              <a:t>Cultural Norms and Traditions: Culture encompasses a wide range of beliefs, customs, traditions, and social norms. These elements shape how individuals and communities view the world, including their relationship with the land, nature, and agriculture. For example, in some cultures, farming practices are deeply rooted in tradition and are passed down through generations.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sz="1300" dirty="0"/>
              <a:t>Value of Community and Family: Many cultures prioritize strong family bonds and community connections. In such cultures, farming may be seen as a collective effort, with shared responsibilities and resources. This can influence farming goals, such as sustaining the community or passing down a farm to the next generation.</a:t>
            </a:r>
          </a:p>
          <a:p>
            <a:pPr marL="285750" indent="-285750">
              <a:buFont typeface="Arial" panose="020B0604020202020204" pitchFamily="34" charset="0"/>
              <a:buChar char="•"/>
            </a:pPr>
            <a:endParaRPr lang="en-US" sz="1300" dirty="0"/>
          </a:p>
          <a:p>
            <a:pPr marL="285750" indent="-285750">
              <a:buFont typeface="Arial" panose="020B0604020202020204" pitchFamily="34" charset="0"/>
              <a:buChar char="•"/>
            </a:pPr>
            <a:r>
              <a:rPr lang="en-US" sz="1300" dirty="0"/>
              <a:t>Cultural Attitudes Toward Nature: Cultural perspectives on the environment and nature conservation can affect farming values. Some cultures may emphasize stewardship of the land, sustainable farming practices, and respect for natural resources.</a:t>
            </a:r>
          </a:p>
          <a:p>
            <a:pPr marL="285750" indent="-285750">
              <a:buFont typeface="Arial" panose="020B0604020202020204" pitchFamily="34" charset="0"/>
              <a:buChar char="•"/>
            </a:pPr>
            <a:endParaRPr lang="en-US" sz="1300" dirty="0"/>
          </a:p>
          <a:p>
            <a:pPr marL="285750" indent="-285750">
              <a:buFont typeface="Arial" panose="020B0604020202020204" pitchFamily="34" charset="0"/>
              <a:buChar char="•"/>
            </a:pPr>
            <a:r>
              <a:rPr lang="en-US" sz="1300" dirty="0"/>
              <a:t>Dietary and Culinary Preferences: Cultural preferences for certain crops and livestock can impact farming goals. Farmers may prioritize growing crops that are culturally significant or in high demand within their community.</a:t>
            </a:r>
          </a:p>
          <a:p>
            <a:endParaRPr lang="en-US" dirty="0"/>
          </a:p>
          <a:p>
            <a:endParaRPr lang="en-US" dirty="0"/>
          </a:p>
        </p:txBody>
      </p:sp>
      <p:sp>
        <p:nvSpPr>
          <p:cNvPr id="4" name="TextBox 3">
            <a:extLst>
              <a:ext uri="{FF2B5EF4-FFF2-40B4-BE49-F238E27FC236}">
                <a16:creationId xmlns:a16="http://schemas.microsoft.com/office/drawing/2014/main" id="{B93FA5F2-73B0-F0FE-9967-8A9EB5C349D2}"/>
              </a:ext>
            </a:extLst>
          </p:cNvPr>
          <p:cNvSpPr txBox="1"/>
          <p:nvPr/>
        </p:nvSpPr>
        <p:spPr>
          <a:xfrm>
            <a:off x="711200" y="1644073"/>
            <a:ext cx="7961745" cy="492443"/>
          </a:xfrm>
          <a:prstGeom prst="rect">
            <a:avLst/>
          </a:prstGeom>
          <a:noFill/>
        </p:spPr>
        <p:txBody>
          <a:bodyPr wrap="square" rtlCol="0">
            <a:spAutoFit/>
          </a:bodyPr>
          <a:lstStyle/>
          <a:p>
            <a:r>
              <a:rPr lang="en-US" sz="1300" dirty="0"/>
              <a:t>Culture, economic systems, and farmer skills can significantly influence the values and goals of farmers and agricultural communities. Here's how each of these factors plays a role:</a:t>
            </a:r>
          </a:p>
        </p:txBody>
      </p:sp>
      <p:pic>
        <p:nvPicPr>
          <p:cNvPr id="6" name="Picture 5">
            <a:extLst>
              <a:ext uri="{FF2B5EF4-FFF2-40B4-BE49-F238E27FC236}">
                <a16:creationId xmlns:a16="http://schemas.microsoft.com/office/drawing/2014/main" id="{F84C374C-628F-6370-8FE6-5BD64893670C}"/>
              </a:ext>
            </a:extLst>
          </p:cNvPr>
          <p:cNvPicPr>
            <a:picLocks noChangeAspect="1"/>
          </p:cNvPicPr>
          <p:nvPr/>
        </p:nvPicPr>
        <p:blipFill rotWithShape="1">
          <a:blip r:embed="rId2"/>
          <a:srcRect l="9064" r="16522" b="-2"/>
          <a:stretch/>
        </p:blipFill>
        <p:spPr>
          <a:xfrm>
            <a:off x="2" y="10"/>
            <a:ext cx="1065227" cy="955543"/>
          </a:xfrm>
          <a:custGeom>
            <a:avLst/>
            <a:gdLst/>
            <a:ahLst/>
            <a:cxnLst/>
            <a:rect l="l" t="t" r="r" b="b"/>
            <a:pathLst>
              <a:path w="6972657" h="6356349">
                <a:moveTo>
                  <a:pt x="4162425" y="4810724"/>
                </a:moveTo>
                <a:cubicBezTo>
                  <a:pt x="4508954" y="4810724"/>
                  <a:pt x="4789872" y="5103559"/>
                  <a:pt x="4789872" y="5464789"/>
                </a:cubicBezTo>
                <a:cubicBezTo>
                  <a:pt x="4789872" y="5826019"/>
                  <a:pt x="4508954" y="6118855"/>
                  <a:pt x="4162425" y="6118855"/>
                </a:cubicBezTo>
                <a:cubicBezTo>
                  <a:pt x="3815896" y="6118855"/>
                  <a:pt x="3534978" y="5826019"/>
                  <a:pt x="3534978" y="5464789"/>
                </a:cubicBezTo>
                <a:cubicBezTo>
                  <a:pt x="3534978" y="5103559"/>
                  <a:pt x="3815896" y="4810724"/>
                  <a:pt x="4162425" y="4810724"/>
                </a:cubicBezTo>
                <a:close/>
                <a:moveTo>
                  <a:pt x="92101" y="4731176"/>
                </a:moveTo>
                <a:cubicBezTo>
                  <a:pt x="540880" y="4731176"/>
                  <a:pt x="904688" y="5094984"/>
                  <a:pt x="904688" y="5543763"/>
                </a:cubicBezTo>
                <a:cubicBezTo>
                  <a:pt x="904688" y="5964494"/>
                  <a:pt x="584935" y="6310542"/>
                  <a:pt x="175183" y="6352155"/>
                </a:cubicBezTo>
                <a:lnTo>
                  <a:pt x="92121" y="6356349"/>
                </a:lnTo>
                <a:lnTo>
                  <a:pt x="92081" y="6356349"/>
                </a:lnTo>
                <a:lnTo>
                  <a:pt x="9019" y="6352155"/>
                </a:lnTo>
                <a:lnTo>
                  <a:pt x="4079" y="6351401"/>
                </a:lnTo>
                <a:lnTo>
                  <a:pt x="0" y="6352492"/>
                </a:lnTo>
                <a:lnTo>
                  <a:pt x="0" y="4736748"/>
                </a:lnTo>
                <a:lnTo>
                  <a:pt x="9019" y="4735372"/>
                </a:lnTo>
                <a:cubicBezTo>
                  <a:pt x="36336" y="4732597"/>
                  <a:pt x="64052" y="4731176"/>
                  <a:pt x="92101" y="4731176"/>
                </a:cubicBezTo>
                <a:close/>
                <a:moveTo>
                  <a:pt x="6385770" y="2098604"/>
                </a:moveTo>
                <a:cubicBezTo>
                  <a:pt x="6543907" y="2107100"/>
                  <a:pt x="6698935" y="2178483"/>
                  <a:pt x="6813407" y="2310776"/>
                </a:cubicBezTo>
                <a:cubicBezTo>
                  <a:pt x="7042252" y="2575278"/>
                  <a:pt x="7022052" y="2983098"/>
                  <a:pt x="6768322" y="3221698"/>
                </a:cubicBezTo>
                <a:cubicBezTo>
                  <a:pt x="6718815" y="3268040"/>
                  <a:pt x="6662527" y="3305861"/>
                  <a:pt x="6601629" y="3333787"/>
                </a:cubicBezTo>
                <a:cubicBezTo>
                  <a:pt x="6357584" y="3444872"/>
                  <a:pt x="6072796" y="3380857"/>
                  <a:pt x="5894479" y="3174765"/>
                </a:cubicBezTo>
                <a:cubicBezTo>
                  <a:pt x="5665537" y="2910180"/>
                  <a:pt x="5685739" y="2502359"/>
                  <a:pt x="5939476" y="2263752"/>
                </a:cubicBezTo>
                <a:cubicBezTo>
                  <a:pt x="6066385" y="2144498"/>
                  <a:pt x="6227633" y="2090107"/>
                  <a:pt x="6385770" y="2098604"/>
                </a:cubicBezTo>
                <a:close/>
                <a:moveTo>
                  <a:pt x="0" y="0"/>
                </a:moveTo>
                <a:lnTo>
                  <a:pt x="5609109" y="0"/>
                </a:lnTo>
                <a:lnTo>
                  <a:pt x="5710855" y="100163"/>
                </a:lnTo>
                <a:cubicBezTo>
                  <a:pt x="5940043" y="363896"/>
                  <a:pt x="6060564" y="781193"/>
                  <a:pt x="5983550" y="1133306"/>
                </a:cubicBezTo>
                <a:cubicBezTo>
                  <a:pt x="5820740" y="1874471"/>
                  <a:pt x="4868226" y="1916819"/>
                  <a:pt x="4807924" y="2551785"/>
                </a:cubicBezTo>
                <a:cubicBezTo>
                  <a:pt x="4772098" y="2931077"/>
                  <a:pt x="5073952" y="3310271"/>
                  <a:pt x="5323480" y="3486493"/>
                </a:cubicBezTo>
                <a:cubicBezTo>
                  <a:pt x="5798207" y="3822498"/>
                  <a:pt x="6190925" y="3545085"/>
                  <a:pt x="6484693" y="3873055"/>
                </a:cubicBezTo>
                <a:cubicBezTo>
                  <a:pt x="6702769" y="4116667"/>
                  <a:pt x="6749067" y="4564067"/>
                  <a:pt x="6564699" y="4869471"/>
                </a:cubicBezTo>
                <a:cubicBezTo>
                  <a:pt x="6538929" y="4912110"/>
                  <a:pt x="6508772" y="4951720"/>
                  <a:pt x="6474766" y="4987555"/>
                </a:cubicBezTo>
                <a:lnTo>
                  <a:pt x="6475634" y="4987552"/>
                </a:lnTo>
                <a:cubicBezTo>
                  <a:pt x="6246183" y="5229347"/>
                  <a:pt x="5896158" y="5245005"/>
                  <a:pt x="5787911" y="5249784"/>
                </a:cubicBezTo>
                <a:cubicBezTo>
                  <a:pt x="5276208" y="5272608"/>
                  <a:pt x="5181583" y="4739335"/>
                  <a:pt x="4594647" y="4582595"/>
                </a:cubicBezTo>
                <a:cubicBezTo>
                  <a:pt x="4553401" y="4571414"/>
                  <a:pt x="4047262" y="4444111"/>
                  <a:pt x="3576692" y="4689896"/>
                </a:cubicBezTo>
                <a:cubicBezTo>
                  <a:pt x="2903508" y="5041365"/>
                  <a:pt x="3035835" y="5772616"/>
                  <a:pt x="2439534" y="6019748"/>
                </a:cubicBezTo>
                <a:cubicBezTo>
                  <a:pt x="2062607" y="6175963"/>
                  <a:pt x="1545662" y="6076257"/>
                  <a:pt x="1262869" y="5786450"/>
                </a:cubicBezTo>
                <a:cubicBezTo>
                  <a:pt x="864056" y="5377550"/>
                  <a:pt x="1125562" y="4799418"/>
                  <a:pt x="734842" y="4526254"/>
                </a:cubicBezTo>
                <a:cubicBezTo>
                  <a:pt x="506361" y="4366061"/>
                  <a:pt x="192715" y="4446641"/>
                  <a:pt x="19856" y="4511293"/>
                </a:cubicBezTo>
                <a:lnTo>
                  <a:pt x="0" y="4519330"/>
                </a:lnTo>
                <a:close/>
              </a:path>
            </a:pathLst>
          </a:custGeom>
        </p:spPr>
      </p:pic>
    </p:spTree>
    <p:extLst>
      <p:ext uri="{BB962C8B-B14F-4D97-AF65-F5344CB8AC3E}">
        <p14:creationId xmlns:p14="http://schemas.microsoft.com/office/powerpoint/2010/main" val="400337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F0683-B54E-9098-AB17-89D29092AF7F}"/>
              </a:ext>
            </a:extLst>
          </p:cNvPr>
          <p:cNvSpPr>
            <a:spLocks noGrp="1"/>
          </p:cNvSpPr>
          <p:nvPr>
            <p:ph type="title"/>
          </p:nvPr>
        </p:nvSpPr>
        <p:spPr>
          <a:xfrm>
            <a:off x="548639" y="950977"/>
            <a:ext cx="10995659" cy="674624"/>
          </a:xfrm>
        </p:spPr>
        <p:txBody>
          <a:bodyPr>
            <a:normAutofit/>
          </a:bodyPr>
          <a:lstStyle/>
          <a:p>
            <a:r>
              <a:rPr lang="en-US" sz="1800" spc="200" dirty="0">
                <a:solidFill>
                  <a:srgbClr val="00B050"/>
                </a:solidFill>
                <a:latin typeface="+mn-lt"/>
                <a:ea typeface="+mn-ea"/>
                <a:cs typeface="+mn-cs"/>
              </a:rPr>
              <a:t>What is influencing values and goals</a:t>
            </a:r>
            <a:endParaRPr lang="en-US" sz="1800" dirty="0"/>
          </a:p>
        </p:txBody>
      </p:sp>
      <p:sp>
        <p:nvSpPr>
          <p:cNvPr id="3" name="Content Placeholder 2">
            <a:extLst>
              <a:ext uri="{FF2B5EF4-FFF2-40B4-BE49-F238E27FC236}">
                <a16:creationId xmlns:a16="http://schemas.microsoft.com/office/drawing/2014/main" id="{DA8411B2-A9D5-AABF-3ECF-4D52475846F1}"/>
              </a:ext>
            </a:extLst>
          </p:cNvPr>
          <p:cNvSpPr>
            <a:spLocks noGrp="1"/>
          </p:cNvSpPr>
          <p:nvPr>
            <p:ph idx="1"/>
          </p:nvPr>
        </p:nvSpPr>
        <p:spPr/>
        <p:txBody>
          <a:bodyPr>
            <a:normAutofit fontScale="85000" lnSpcReduction="10000"/>
          </a:bodyPr>
          <a:lstStyle/>
          <a:p>
            <a:pPr marL="0" indent="0">
              <a:buNone/>
            </a:pPr>
            <a:r>
              <a:rPr lang="en-US" sz="1500" dirty="0">
                <a:solidFill>
                  <a:srgbClr val="00B0F0"/>
                </a:solidFill>
              </a:rPr>
              <a:t>Economic System:</a:t>
            </a:r>
          </a:p>
          <a:p>
            <a:pPr marL="0" indent="0">
              <a:buNone/>
            </a:pPr>
            <a:endParaRPr lang="en-US" dirty="0"/>
          </a:p>
          <a:p>
            <a:r>
              <a:rPr lang="en-US" sz="1700" dirty="0"/>
              <a:t>Capitalism vs. Subsistence Farming: The economic system in place, whether it's a capitalist market economy or a subsistence-based system, can strongly influence farming goals. In capitalist systems, profit maximization and market-driven decisions may be paramount. In subsistence farming, meeting basic food and resource needs for the family or community may be the primary goal.</a:t>
            </a:r>
          </a:p>
          <a:p>
            <a:endParaRPr lang="en-US" sz="1700" dirty="0"/>
          </a:p>
          <a:p>
            <a:r>
              <a:rPr lang="en-US" sz="1700" dirty="0"/>
              <a:t>Access to Resources: Economic disparities can affect access to resources, including land, technology, and capital. Farmers with limited access to resources may have different goals and priorities compared to those with more resources at their disposal.</a:t>
            </a:r>
          </a:p>
          <a:p>
            <a:endParaRPr lang="en-US" sz="1700" dirty="0"/>
          </a:p>
          <a:p>
            <a:r>
              <a:rPr lang="en-US" sz="1700" dirty="0"/>
              <a:t>Market Forces: Economic systems shape market dynamics, including commodity prices, demand for certain products, and competition. Farmers often adapt their goals based on these market forces.</a:t>
            </a:r>
          </a:p>
          <a:p>
            <a:endParaRPr lang="en-US" dirty="0"/>
          </a:p>
        </p:txBody>
      </p:sp>
      <p:pic>
        <p:nvPicPr>
          <p:cNvPr id="4" name="Picture 3">
            <a:extLst>
              <a:ext uri="{FF2B5EF4-FFF2-40B4-BE49-F238E27FC236}">
                <a16:creationId xmlns:a16="http://schemas.microsoft.com/office/drawing/2014/main" id="{C9F26DDF-5ACF-4286-2309-E4AA59E6E13E}"/>
              </a:ext>
            </a:extLst>
          </p:cNvPr>
          <p:cNvPicPr>
            <a:picLocks noChangeAspect="1"/>
          </p:cNvPicPr>
          <p:nvPr/>
        </p:nvPicPr>
        <p:blipFill rotWithShape="1">
          <a:blip r:embed="rId2"/>
          <a:srcRect l="9064" r="16522" b="-2"/>
          <a:stretch/>
        </p:blipFill>
        <p:spPr>
          <a:xfrm>
            <a:off x="2" y="10"/>
            <a:ext cx="1065227" cy="955543"/>
          </a:xfrm>
          <a:custGeom>
            <a:avLst/>
            <a:gdLst/>
            <a:ahLst/>
            <a:cxnLst/>
            <a:rect l="l" t="t" r="r" b="b"/>
            <a:pathLst>
              <a:path w="6972657" h="6356349">
                <a:moveTo>
                  <a:pt x="4162425" y="4810724"/>
                </a:moveTo>
                <a:cubicBezTo>
                  <a:pt x="4508954" y="4810724"/>
                  <a:pt x="4789872" y="5103559"/>
                  <a:pt x="4789872" y="5464789"/>
                </a:cubicBezTo>
                <a:cubicBezTo>
                  <a:pt x="4789872" y="5826019"/>
                  <a:pt x="4508954" y="6118855"/>
                  <a:pt x="4162425" y="6118855"/>
                </a:cubicBezTo>
                <a:cubicBezTo>
                  <a:pt x="3815896" y="6118855"/>
                  <a:pt x="3534978" y="5826019"/>
                  <a:pt x="3534978" y="5464789"/>
                </a:cubicBezTo>
                <a:cubicBezTo>
                  <a:pt x="3534978" y="5103559"/>
                  <a:pt x="3815896" y="4810724"/>
                  <a:pt x="4162425" y="4810724"/>
                </a:cubicBezTo>
                <a:close/>
                <a:moveTo>
                  <a:pt x="92101" y="4731176"/>
                </a:moveTo>
                <a:cubicBezTo>
                  <a:pt x="540880" y="4731176"/>
                  <a:pt x="904688" y="5094984"/>
                  <a:pt x="904688" y="5543763"/>
                </a:cubicBezTo>
                <a:cubicBezTo>
                  <a:pt x="904688" y="5964494"/>
                  <a:pt x="584935" y="6310542"/>
                  <a:pt x="175183" y="6352155"/>
                </a:cubicBezTo>
                <a:lnTo>
                  <a:pt x="92121" y="6356349"/>
                </a:lnTo>
                <a:lnTo>
                  <a:pt x="92081" y="6356349"/>
                </a:lnTo>
                <a:lnTo>
                  <a:pt x="9019" y="6352155"/>
                </a:lnTo>
                <a:lnTo>
                  <a:pt x="4079" y="6351401"/>
                </a:lnTo>
                <a:lnTo>
                  <a:pt x="0" y="6352492"/>
                </a:lnTo>
                <a:lnTo>
                  <a:pt x="0" y="4736748"/>
                </a:lnTo>
                <a:lnTo>
                  <a:pt x="9019" y="4735372"/>
                </a:lnTo>
                <a:cubicBezTo>
                  <a:pt x="36336" y="4732597"/>
                  <a:pt x="64052" y="4731176"/>
                  <a:pt x="92101" y="4731176"/>
                </a:cubicBezTo>
                <a:close/>
                <a:moveTo>
                  <a:pt x="6385770" y="2098604"/>
                </a:moveTo>
                <a:cubicBezTo>
                  <a:pt x="6543907" y="2107100"/>
                  <a:pt x="6698935" y="2178483"/>
                  <a:pt x="6813407" y="2310776"/>
                </a:cubicBezTo>
                <a:cubicBezTo>
                  <a:pt x="7042252" y="2575278"/>
                  <a:pt x="7022052" y="2983098"/>
                  <a:pt x="6768322" y="3221698"/>
                </a:cubicBezTo>
                <a:cubicBezTo>
                  <a:pt x="6718815" y="3268040"/>
                  <a:pt x="6662527" y="3305861"/>
                  <a:pt x="6601629" y="3333787"/>
                </a:cubicBezTo>
                <a:cubicBezTo>
                  <a:pt x="6357584" y="3444872"/>
                  <a:pt x="6072796" y="3380857"/>
                  <a:pt x="5894479" y="3174765"/>
                </a:cubicBezTo>
                <a:cubicBezTo>
                  <a:pt x="5665537" y="2910180"/>
                  <a:pt x="5685739" y="2502359"/>
                  <a:pt x="5939476" y="2263752"/>
                </a:cubicBezTo>
                <a:cubicBezTo>
                  <a:pt x="6066385" y="2144498"/>
                  <a:pt x="6227633" y="2090107"/>
                  <a:pt x="6385770" y="2098604"/>
                </a:cubicBezTo>
                <a:close/>
                <a:moveTo>
                  <a:pt x="0" y="0"/>
                </a:moveTo>
                <a:lnTo>
                  <a:pt x="5609109" y="0"/>
                </a:lnTo>
                <a:lnTo>
                  <a:pt x="5710855" y="100163"/>
                </a:lnTo>
                <a:cubicBezTo>
                  <a:pt x="5940043" y="363896"/>
                  <a:pt x="6060564" y="781193"/>
                  <a:pt x="5983550" y="1133306"/>
                </a:cubicBezTo>
                <a:cubicBezTo>
                  <a:pt x="5820740" y="1874471"/>
                  <a:pt x="4868226" y="1916819"/>
                  <a:pt x="4807924" y="2551785"/>
                </a:cubicBezTo>
                <a:cubicBezTo>
                  <a:pt x="4772098" y="2931077"/>
                  <a:pt x="5073952" y="3310271"/>
                  <a:pt x="5323480" y="3486493"/>
                </a:cubicBezTo>
                <a:cubicBezTo>
                  <a:pt x="5798207" y="3822498"/>
                  <a:pt x="6190925" y="3545085"/>
                  <a:pt x="6484693" y="3873055"/>
                </a:cubicBezTo>
                <a:cubicBezTo>
                  <a:pt x="6702769" y="4116667"/>
                  <a:pt x="6749067" y="4564067"/>
                  <a:pt x="6564699" y="4869471"/>
                </a:cubicBezTo>
                <a:cubicBezTo>
                  <a:pt x="6538929" y="4912110"/>
                  <a:pt x="6508772" y="4951720"/>
                  <a:pt x="6474766" y="4987555"/>
                </a:cubicBezTo>
                <a:lnTo>
                  <a:pt x="6475634" y="4987552"/>
                </a:lnTo>
                <a:cubicBezTo>
                  <a:pt x="6246183" y="5229347"/>
                  <a:pt x="5896158" y="5245005"/>
                  <a:pt x="5787911" y="5249784"/>
                </a:cubicBezTo>
                <a:cubicBezTo>
                  <a:pt x="5276208" y="5272608"/>
                  <a:pt x="5181583" y="4739335"/>
                  <a:pt x="4594647" y="4582595"/>
                </a:cubicBezTo>
                <a:cubicBezTo>
                  <a:pt x="4553401" y="4571414"/>
                  <a:pt x="4047262" y="4444111"/>
                  <a:pt x="3576692" y="4689896"/>
                </a:cubicBezTo>
                <a:cubicBezTo>
                  <a:pt x="2903508" y="5041365"/>
                  <a:pt x="3035835" y="5772616"/>
                  <a:pt x="2439534" y="6019748"/>
                </a:cubicBezTo>
                <a:cubicBezTo>
                  <a:pt x="2062607" y="6175963"/>
                  <a:pt x="1545662" y="6076257"/>
                  <a:pt x="1262869" y="5786450"/>
                </a:cubicBezTo>
                <a:cubicBezTo>
                  <a:pt x="864056" y="5377550"/>
                  <a:pt x="1125562" y="4799418"/>
                  <a:pt x="734842" y="4526254"/>
                </a:cubicBezTo>
                <a:cubicBezTo>
                  <a:pt x="506361" y="4366061"/>
                  <a:pt x="192715" y="4446641"/>
                  <a:pt x="19856" y="4511293"/>
                </a:cubicBezTo>
                <a:lnTo>
                  <a:pt x="0" y="4519330"/>
                </a:lnTo>
                <a:close/>
              </a:path>
            </a:pathLst>
          </a:custGeom>
        </p:spPr>
      </p:pic>
    </p:spTree>
    <p:extLst>
      <p:ext uri="{BB962C8B-B14F-4D97-AF65-F5344CB8AC3E}">
        <p14:creationId xmlns:p14="http://schemas.microsoft.com/office/powerpoint/2010/main" val="2467098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16825-6734-CE7B-D32B-639F3FDC583C}"/>
              </a:ext>
            </a:extLst>
          </p:cNvPr>
          <p:cNvSpPr>
            <a:spLocks noGrp="1"/>
          </p:cNvSpPr>
          <p:nvPr>
            <p:ph type="title"/>
          </p:nvPr>
        </p:nvSpPr>
        <p:spPr/>
        <p:txBody>
          <a:bodyPr>
            <a:normAutofit/>
          </a:bodyPr>
          <a:lstStyle/>
          <a:p>
            <a:r>
              <a:rPr lang="en-US" sz="1800" spc="200" dirty="0">
                <a:solidFill>
                  <a:srgbClr val="00B050"/>
                </a:solidFill>
                <a:latin typeface="+mn-lt"/>
                <a:ea typeface="+mn-ea"/>
                <a:cs typeface="+mn-cs"/>
              </a:rPr>
              <a:t>What is influencing values and goals</a:t>
            </a:r>
            <a:endParaRPr lang="en-US" sz="1800" dirty="0"/>
          </a:p>
        </p:txBody>
      </p:sp>
      <p:sp>
        <p:nvSpPr>
          <p:cNvPr id="3" name="Content Placeholder 2">
            <a:extLst>
              <a:ext uri="{FF2B5EF4-FFF2-40B4-BE49-F238E27FC236}">
                <a16:creationId xmlns:a16="http://schemas.microsoft.com/office/drawing/2014/main" id="{086C8E8E-65D6-F54F-1455-1EC6170FFEA9}"/>
              </a:ext>
            </a:extLst>
          </p:cNvPr>
          <p:cNvSpPr>
            <a:spLocks noGrp="1"/>
          </p:cNvSpPr>
          <p:nvPr>
            <p:ph idx="1"/>
          </p:nvPr>
        </p:nvSpPr>
        <p:spPr/>
        <p:txBody>
          <a:bodyPr>
            <a:normAutofit fontScale="85000" lnSpcReduction="20000"/>
          </a:bodyPr>
          <a:lstStyle/>
          <a:p>
            <a:pPr marL="0" indent="0">
              <a:buNone/>
            </a:pPr>
            <a:r>
              <a:rPr lang="en-US" sz="1500" dirty="0">
                <a:solidFill>
                  <a:srgbClr val="00B0F0"/>
                </a:solidFill>
              </a:rPr>
              <a:t>Farmer Skill and Knowledge:</a:t>
            </a:r>
          </a:p>
          <a:p>
            <a:endParaRPr lang="en-US" dirty="0"/>
          </a:p>
          <a:p>
            <a:r>
              <a:rPr lang="en-US" dirty="0"/>
              <a:t>Technical Expertise: Farmers' skill levels and knowledge of modern agricultural practices can influence their goals. Skilled farmers may aim for higher yields, increased efficiency, and sustainable practices, while those with limited knowledge may prioritize basic survival.</a:t>
            </a:r>
          </a:p>
          <a:p>
            <a:endParaRPr lang="en-US" dirty="0"/>
          </a:p>
          <a:p>
            <a:r>
              <a:rPr lang="en-US" dirty="0"/>
              <a:t>Adaptability: Farmers who continuously acquire new skills and adapt to changing conditions may have different goals than those who resist change. Adaptability is crucial for responding to challenges like climate change, pests, and market fluctuations.</a:t>
            </a:r>
          </a:p>
          <a:p>
            <a:endParaRPr lang="en-US" dirty="0"/>
          </a:p>
          <a:p>
            <a:r>
              <a:rPr lang="en-US" dirty="0"/>
              <a:t>Innovation: Farmers with innovative skills may seek to experiment with new crops, technologies, or sustainable practices. Their goals may include improving farm productivity and environmental stewardship.</a:t>
            </a:r>
          </a:p>
          <a:p>
            <a:endParaRPr lang="en-US" dirty="0"/>
          </a:p>
        </p:txBody>
      </p:sp>
      <p:pic>
        <p:nvPicPr>
          <p:cNvPr id="4" name="Picture 3">
            <a:extLst>
              <a:ext uri="{FF2B5EF4-FFF2-40B4-BE49-F238E27FC236}">
                <a16:creationId xmlns:a16="http://schemas.microsoft.com/office/drawing/2014/main" id="{E4569282-3DCB-BB6E-75D9-A5613C56055F}"/>
              </a:ext>
            </a:extLst>
          </p:cNvPr>
          <p:cNvPicPr>
            <a:picLocks noChangeAspect="1"/>
          </p:cNvPicPr>
          <p:nvPr/>
        </p:nvPicPr>
        <p:blipFill rotWithShape="1">
          <a:blip r:embed="rId2"/>
          <a:srcRect l="9064" r="16522" b="-2"/>
          <a:stretch/>
        </p:blipFill>
        <p:spPr>
          <a:xfrm>
            <a:off x="2" y="10"/>
            <a:ext cx="1065227" cy="955543"/>
          </a:xfrm>
          <a:custGeom>
            <a:avLst/>
            <a:gdLst/>
            <a:ahLst/>
            <a:cxnLst/>
            <a:rect l="l" t="t" r="r" b="b"/>
            <a:pathLst>
              <a:path w="6972657" h="6356349">
                <a:moveTo>
                  <a:pt x="4162425" y="4810724"/>
                </a:moveTo>
                <a:cubicBezTo>
                  <a:pt x="4508954" y="4810724"/>
                  <a:pt x="4789872" y="5103559"/>
                  <a:pt x="4789872" y="5464789"/>
                </a:cubicBezTo>
                <a:cubicBezTo>
                  <a:pt x="4789872" y="5826019"/>
                  <a:pt x="4508954" y="6118855"/>
                  <a:pt x="4162425" y="6118855"/>
                </a:cubicBezTo>
                <a:cubicBezTo>
                  <a:pt x="3815896" y="6118855"/>
                  <a:pt x="3534978" y="5826019"/>
                  <a:pt x="3534978" y="5464789"/>
                </a:cubicBezTo>
                <a:cubicBezTo>
                  <a:pt x="3534978" y="5103559"/>
                  <a:pt x="3815896" y="4810724"/>
                  <a:pt x="4162425" y="4810724"/>
                </a:cubicBezTo>
                <a:close/>
                <a:moveTo>
                  <a:pt x="92101" y="4731176"/>
                </a:moveTo>
                <a:cubicBezTo>
                  <a:pt x="540880" y="4731176"/>
                  <a:pt x="904688" y="5094984"/>
                  <a:pt x="904688" y="5543763"/>
                </a:cubicBezTo>
                <a:cubicBezTo>
                  <a:pt x="904688" y="5964494"/>
                  <a:pt x="584935" y="6310542"/>
                  <a:pt x="175183" y="6352155"/>
                </a:cubicBezTo>
                <a:lnTo>
                  <a:pt x="92121" y="6356349"/>
                </a:lnTo>
                <a:lnTo>
                  <a:pt x="92081" y="6356349"/>
                </a:lnTo>
                <a:lnTo>
                  <a:pt x="9019" y="6352155"/>
                </a:lnTo>
                <a:lnTo>
                  <a:pt x="4079" y="6351401"/>
                </a:lnTo>
                <a:lnTo>
                  <a:pt x="0" y="6352492"/>
                </a:lnTo>
                <a:lnTo>
                  <a:pt x="0" y="4736748"/>
                </a:lnTo>
                <a:lnTo>
                  <a:pt x="9019" y="4735372"/>
                </a:lnTo>
                <a:cubicBezTo>
                  <a:pt x="36336" y="4732597"/>
                  <a:pt x="64052" y="4731176"/>
                  <a:pt x="92101" y="4731176"/>
                </a:cubicBezTo>
                <a:close/>
                <a:moveTo>
                  <a:pt x="6385770" y="2098604"/>
                </a:moveTo>
                <a:cubicBezTo>
                  <a:pt x="6543907" y="2107100"/>
                  <a:pt x="6698935" y="2178483"/>
                  <a:pt x="6813407" y="2310776"/>
                </a:cubicBezTo>
                <a:cubicBezTo>
                  <a:pt x="7042252" y="2575278"/>
                  <a:pt x="7022052" y="2983098"/>
                  <a:pt x="6768322" y="3221698"/>
                </a:cubicBezTo>
                <a:cubicBezTo>
                  <a:pt x="6718815" y="3268040"/>
                  <a:pt x="6662527" y="3305861"/>
                  <a:pt x="6601629" y="3333787"/>
                </a:cubicBezTo>
                <a:cubicBezTo>
                  <a:pt x="6357584" y="3444872"/>
                  <a:pt x="6072796" y="3380857"/>
                  <a:pt x="5894479" y="3174765"/>
                </a:cubicBezTo>
                <a:cubicBezTo>
                  <a:pt x="5665537" y="2910180"/>
                  <a:pt x="5685739" y="2502359"/>
                  <a:pt x="5939476" y="2263752"/>
                </a:cubicBezTo>
                <a:cubicBezTo>
                  <a:pt x="6066385" y="2144498"/>
                  <a:pt x="6227633" y="2090107"/>
                  <a:pt x="6385770" y="2098604"/>
                </a:cubicBezTo>
                <a:close/>
                <a:moveTo>
                  <a:pt x="0" y="0"/>
                </a:moveTo>
                <a:lnTo>
                  <a:pt x="5609109" y="0"/>
                </a:lnTo>
                <a:lnTo>
                  <a:pt x="5710855" y="100163"/>
                </a:lnTo>
                <a:cubicBezTo>
                  <a:pt x="5940043" y="363896"/>
                  <a:pt x="6060564" y="781193"/>
                  <a:pt x="5983550" y="1133306"/>
                </a:cubicBezTo>
                <a:cubicBezTo>
                  <a:pt x="5820740" y="1874471"/>
                  <a:pt x="4868226" y="1916819"/>
                  <a:pt x="4807924" y="2551785"/>
                </a:cubicBezTo>
                <a:cubicBezTo>
                  <a:pt x="4772098" y="2931077"/>
                  <a:pt x="5073952" y="3310271"/>
                  <a:pt x="5323480" y="3486493"/>
                </a:cubicBezTo>
                <a:cubicBezTo>
                  <a:pt x="5798207" y="3822498"/>
                  <a:pt x="6190925" y="3545085"/>
                  <a:pt x="6484693" y="3873055"/>
                </a:cubicBezTo>
                <a:cubicBezTo>
                  <a:pt x="6702769" y="4116667"/>
                  <a:pt x="6749067" y="4564067"/>
                  <a:pt x="6564699" y="4869471"/>
                </a:cubicBezTo>
                <a:cubicBezTo>
                  <a:pt x="6538929" y="4912110"/>
                  <a:pt x="6508772" y="4951720"/>
                  <a:pt x="6474766" y="4987555"/>
                </a:cubicBezTo>
                <a:lnTo>
                  <a:pt x="6475634" y="4987552"/>
                </a:lnTo>
                <a:cubicBezTo>
                  <a:pt x="6246183" y="5229347"/>
                  <a:pt x="5896158" y="5245005"/>
                  <a:pt x="5787911" y="5249784"/>
                </a:cubicBezTo>
                <a:cubicBezTo>
                  <a:pt x="5276208" y="5272608"/>
                  <a:pt x="5181583" y="4739335"/>
                  <a:pt x="4594647" y="4582595"/>
                </a:cubicBezTo>
                <a:cubicBezTo>
                  <a:pt x="4553401" y="4571414"/>
                  <a:pt x="4047262" y="4444111"/>
                  <a:pt x="3576692" y="4689896"/>
                </a:cubicBezTo>
                <a:cubicBezTo>
                  <a:pt x="2903508" y="5041365"/>
                  <a:pt x="3035835" y="5772616"/>
                  <a:pt x="2439534" y="6019748"/>
                </a:cubicBezTo>
                <a:cubicBezTo>
                  <a:pt x="2062607" y="6175963"/>
                  <a:pt x="1545662" y="6076257"/>
                  <a:pt x="1262869" y="5786450"/>
                </a:cubicBezTo>
                <a:cubicBezTo>
                  <a:pt x="864056" y="5377550"/>
                  <a:pt x="1125562" y="4799418"/>
                  <a:pt x="734842" y="4526254"/>
                </a:cubicBezTo>
                <a:cubicBezTo>
                  <a:pt x="506361" y="4366061"/>
                  <a:pt x="192715" y="4446641"/>
                  <a:pt x="19856" y="4511293"/>
                </a:cubicBezTo>
                <a:lnTo>
                  <a:pt x="0" y="4519330"/>
                </a:lnTo>
                <a:close/>
              </a:path>
            </a:pathLst>
          </a:custGeom>
        </p:spPr>
      </p:pic>
    </p:spTree>
    <p:extLst>
      <p:ext uri="{BB962C8B-B14F-4D97-AF65-F5344CB8AC3E}">
        <p14:creationId xmlns:p14="http://schemas.microsoft.com/office/powerpoint/2010/main" val="2611337069"/>
      </p:ext>
    </p:extLst>
  </p:cSld>
  <p:clrMapOvr>
    <a:masterClrMapping/>
  </p:clrMapOvr>
</p:sld>
</file>

<file path=ppt/theme/theme1.xml><?xml version="1.0" encoding="utf-8"?>
<a:theme xmlns:a="http://schemas.openxmlformats.org/drawingml/2006/main" name="TribuneVTI">
  <a:themeElements>
    <a:clrScheme name="amasis">
      <a:dk1>
        <a:sysClr val="windowText" lastClr="000000"/>
      </a:dk1>
      <a:lt1>
        <a:sysClr val="window" lastClr="FFFFFF"/>
      </a:lt1>
      <a:dk2>
        <a:srgbClr val="470401"/>
      </a:dk2>
      <a:lt2>
        <a:srgbClr val="EBE2E2"/>
      </a:lt2>
      <a:accent1>
        <a:srgbClr val="BD1209"/>
      </a:accent1>
      <a:accent2>
        <a:srgbClr val="F40600"/>
      </a:accent2>
      <a:accent3>
        <a:srgbClr val="F26216"/>
      </a:accent3>
      <a:accent4>
        <a:srgbClr val="F0800D"/>
      </a:accent4>
      <a:accent5>
        <a:srgbClr val="3EA8B6"/>
      </a:accent5>
      <a:accent6>
        <a:srgbClr val="005B6B"/>
      </a:accent6>
      <a:hlink>
        <a:srgbClr val="F40600"/>
      </a:hlink>
      <a:folHlink>
        <a:srgbClr val="1C7E8E"/>
      </a:folHlink>
    </a:clrScheme>
    <a:fontScheme name="Amasis-Univers">
      <a:majorFont>
        <a:latin typeface="Amasis MT Pro Medium"/>
        <a:ea typeface=""/>
        <a:cs typeface=""/>
      </a:majorFont>
      <a:minorFont>
        <a:latin typeface="Univer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ibuneVTI" id="{4D84C650-59FC-4F6B-ADA6-B11C508FF6CE}" vid="{0E07EAE6-ACBC-4250-8522-FC108A4504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1035</TotalTime>
  <Words>1567</Words>
  <Application>Microsoft Office PowerPoint</Application>
  <PresentationFormat>Widescreen</PresentationFormat>
  <Paragraphs>140</Paragraphs>
  <Slides>15</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Amasis MT Pro Medium</vt:lpstr>
      <vt:lpstr>Arial</vt:lpstr>
      <vt:lpstr>Calibri</vt:lpstr>
      <vt:lpstr>Söhne</vt:lpstr>
      <vt:lpstr>Univers Light</vt:lpstr>
      <vt:lpstr>TribuneVTI</vt:lpstr>
      <vt:lpstr>Microsoft Excel Worksheet</vt:lpstr>
      <vt:lpstr>Values and Financial Goals  by Moses Momanyi, Kilimo MN</vt:lpstr>
      <vt:lpstr>PowerPoint Presentation</vt:lpstr>
      <vt:lpstr>Values </vt:lpstr>
      <vt:lpstr>Examples of Values </vt:lpstr>
      <vt:lpstr>Values and Goals </vt:lpstr>
      <vt:lpstr>Values and Goals</vt:lpstr>
      <vt:lpstr>What is influencing values and goals</vt:lpstr>
      <vt:lpstr>What is influencing values and goals</vt:lpstr>
      <vt:lpstr>What is influencing values and goals</vt:lpstr>
      <vt:lpstr>Breakout exercise</vt:lpstr>
      <vt:lpstr>Financial Goals  </vt:lpstr>
      <vt:lpstr>Income statement </vt:lpstr>
      <vt:lpstr>Operating Expenses: </vt:lpstr>
      <vt:lpstr>Financial Goals  </vt:lpstr>
      <vt:lpstr>Financial Goals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Values and Financial Goals</dc:title>
  <dc:creator>Moses Momanyi</dc:creator>
  <cp:lastModifiedBy>moses momanyi</cp:lastModifiedBy>
  <cp:revision>2</cp:revision>
  <dcterms:created xsi:type="dcterms:W3CDTF">2024-01-06T23:18:44Z</dcterms:created>
  <dcterms:modified xsi:type="dcterms:W3CDTF">2024-01-07T16:34:12Z</dcterms:modified>
</cp:coreProperties>
</file>