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3" r:id="rId1"/>
  </p:sldMasterIdLst>
  <p:notesMasterIdLst>
    <p:notesMasterId r:id="rId24"/>
  </p:notesMasterIdLst>
  <p:sldIdLst>
    <p:sldId id="262" r:id="rId2"/>
    <p:sldId id="263" r:id="rId3"/>
    <p:sldId id="265" r:id="rId4"/>
    <p:sldId id="294" r:id="rId5"/>
    <p:sldId id="271" r:id="rId6"/>
    <p:sldId id="301" r:id="rId7"/>
    <p:sldId id="257" r:id="rId8"/>
    <p:sldId id="302" r:id="rId9"/>
    <p:sldId id="297" r:id="rId10"/>
    <p:sldId id="303" r:id="rId11"/>
    <p:sldId id="296" r:id="rId12"/>
    <p:sldId id="299" r:id="rId13"/>
    <p:sldId id="300" r:id="rId14"/>
    <p:sldId id="298" r:id="rId15"/>
    <p:sldId id="304" r:id="rId16"/>
    <p:sldId id="306" r:id="rId17"/>
    <p:sldId id="307" r:id="rId18"/>
    <p:sldId id="308" r:id="rId19"/>
    <p:sldId id="309" r:id="rId20"/>
    <p:sldId id="310" r:id="rId21"/>
    <p:sldId id="311" r:id="rId22"/>
    <p:sldId id="305" r:id="rId2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2" autoAdjust="0"/>
    <p:restoredTop sz="94660"/>
  </p:normalViewPr>
  <p:slideViewPr>
    <p:cSldViewPr snapToGrid="0">
      <p:cViewPr varScale="1">
        <p:scale>
          <a:sx n="57" d="100"/>
          <a:sy n="57" d="100"/>
        </p:scale>
        <p:origin x="102" y="13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32E1A06-4E96-4947-8231-B20A87204A39}" type="datetimeFigureOut">
              <a:rPr lang="en-US" smtClean="0"/>
              <a:t>2/10/2024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62CC5D2-A11D-4411-8A65-FB18E98AB5A4}" type="slidenum">
              <a:rPr lang="en-US" smtClean="0"/>
              <a:t>‹#›</a:t>
            </a:fld>
            <a:endParaRPr lang="en-US"/>
          </a:p>
        </p:txBody>
      </p:sp>
    </p:spTree>
    <p:extLst>
      <p:ext uri="{BB962C8B-B14F-4D97-AF65-F5344CB8AC3E}">
        <p14:creationId xmlns:p14="http://schemas.microsoft.com/office/powerpoint/2010/main" val="3057788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F212E"/>
                </a:solidFill>
                <a:latin typeface="Nunito Sans" pitchFamily="2" charset="0"/>
              </a:rPr>
              <a:t>Raw produce is considered riskier than cooked fruits and vegetables where any harmful microorganisms are likely to be destroyed.</a:t>
            </a:r>
            <a:br>
              <a:rPr lang="en-US" sz="1200" dirty="0">
                <a:solidFill>
                  <a:srgbClr val="1F212E"/>
                </a:solidFill>
                <a:latin typeface="Nunito Sans" pitchFamily="2" charset="0"/>
              </a:rPr>
            </a:br>
            <a:endParaRPr lang="en-US" dirty="0"/>
          </a:p>
        </p:txBody>
      </p:sp>
      <p:sp>
        <p:nvSpPr>
          <p:cNvPr id="4" name="Slide Number Placeholder 3"/>
          <p:cNvSpPr>
            <a:spLocks noGrp="1"/>
          </p:cNvSpPr>
          <p:nvPr>
            <p:ph type="sldNum" sz="quarter" idx="5"/>
          </p:nvPr>
        </p:nvSpPr>
        <p:spPr/>
        <p:txBody>
          <a:bodyPr/>
          <a:lstStyle/>
          <a:p>
            <a:fld id="{E62CC5D2-A11D-4411-8A65-FB18E98AB5A4}" type="slidenum">
              <a:rPr lang="en-US" smtClean="0"/>
              <a:t>6</a:t>
            </a:fld>
            <a:endParaRPr lang="en-US"/>
          </a:p>
        </p:txBody>
      </p:sp>
    </p:spTree>
    <p:extLst>
      <p:ext uri="{BB962C8B-B14F-4D97-AF65-F5344CB8AC3E}">
        <p14:creationId xmlns:p14="http://schemas.microsoft.com/office/powerpoint/2010/main" val="122635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influenced changes in values -  10 min breakout (525 – 535) feedback 535- 545pm</a:t>
            </a:r>
          </a:p>
        </p:txBody>
      </p:sp>
      <p:sp>
        <p:nvSpPr>
          <p:cNvPr id="4" name="Slide Number Placeholder 3"/>
          <p:cNvSpPr>
            <a:spLocks noGrp="1"/>
          </p:cNvSpPr>
          <p:nvPr>
            <p:ph type="sldNum" sz="quarter" idx="5"/>
          </p:nvPr>
        </p:nvSpPr>
        <p:spPr/>
        <p:txBody>
          <a:bodyPr/>
          <a:lstStyle/>
          <a:p>
            <a:fld id="{E62CC5D2-A11D-4411-8A65-FB18E98AB5A4}" type="slidenum">
              <a:rPr lang="en-US" smtClean="0"/>
              <a:t>7</a:t>
            </a:fld>
            <a:endParaRPr lang="en-US"/>
          </a:p>
        </p:txBody>
      </p:sp>
    </p:spTree>
    <p:extLst>
      <p:ext uri="{BB962C8B-B14F-4D97-AF65-F5344CB8AC3E}">
        <p14:creationId xmlns:p14="http://schemas.microsoft.com/office/powerpoint/2010/main" val="15738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F8B78-CDF3-D516-3D71-47F117627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5A413A-6E72-1314-1CCB-490A11AF1C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A603BA-C656-198C-7E10-880D54BDE98B}"/>
              </a:ext>
            </a:extLst>
          </p:cNvPr>
          <p:cNvSpPr>
            <a:spLocks noGrp="1"/>
          </p:cNvSpPr>
          <p:nvPr>
            <p:ph type="body" idx="1"/>
          </p:nvPr>
        </p:nvSpPr>
        <p:spPr/>
        <p:txBody>
          <a:bodyPr/>
          <a:lstStyle/>
          <a:p>
            <a:r>
              <a:rPr lang="en-US" sz="1200" dirty="0">
                <a:solidFill>
                  <a:srgbClr val="1F212E"/>
                </a:solidFill>
                <a:latin typeface="Nunito Sans" pitchFamily="2" charset="0"/>
              </a:rPr>
              <a:t>Raw produce is considered riskier than cooked fruits and vegetables where any harmful microorganisms are likely to be destroyed.</a:t>
            </a:r>
            <a:br>
              <a:rPr lang="en-US" sz="1200" dirty="0">
                <a:solidFill>
                  <a:srgbClr val="1F212E"/>
                </a:solidFill>
                <a:latin typeface="Nunito Sans" pitchFamily="2" charset="0"/>
              </a:rPr>
            </a:br>
            <a:endParaRPr lang="en-US" dirty="0"/>
          </a:p>
        </p:txBody>
      </p:sp>
      <p:sp>
        <p:nvSpPr>
          <p:cNvPr id="4" name="Slide Number Placeholder 3">
            <a:extLst>
              <a:ext uri="{FF2B5EF4-FFF2-40B4-BE49-F238E27FC236}">
                <a16:creationId xmlns:a16="http://schemas.microsoft.com/office/drawing/2014/main" id="{DF08D365-5DC2-AC96-A1D4-C86F9CE3BCE1}"/>
              </a:ext>
            </a:extLst>
          </p:cNvPr>
          <p:cNvSpPr>
            <a:spLocks noGrp="1"/>
          </p:cNvSpPr>
          <p:nvPr>
            <p:ph type="sldNum" sz="quarter" idx="5"/>
          </p:nvPr>
        </p:nvSpPr>
        <p:spPr/>
        <p:txBody>
          <a:bodyPr/>
          <a:lstStyle/>
          <a:p>
            <a:fld id="{E62CC5D2-A11D-4411-8A65-FB18E98AB5A4}" type="slidenum">
              <a:rPr lang="en-US" smtClean="0"/>
              <a:t>8</a:t>
            </a:fld>
            <a:endParaRPr lang="en-US"/>
          </a:p>
        </p:txBody>
      </p:sp>
    </p:spTree>
    <p:extLst>
      <p:ext uri="{BB962C8B-B14F-4D97-AF65-F5344CB8AC3E}">
        <p14:creationId xmlns:p14="http://schemas.microsoft.com/office/powerpoint/2010/main" val="3169798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Ensuring the safety of produce reduces the risk of foodborne illnesses caused by pathogens such as Salmonella, E. coli, and Listeria.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When consumers are confident that the produce they purchase is safe to eat, they are more likely to continue buying fresh fruits and vegetables, supporting both farmers and the overall agricultural industry.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 Adhering to food safety regulations demonstrates a commitment to quality and safety standards.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Compliance with food safety standards enables farmers to access lucrative markets and distribution channels, enhancing their business opportunities and profitability.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Prioritizing produce safety practices helps protect farmers' economic interests and ensures the long-term viability of their businesses.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62CC5D2-A11D-4411-8A65-FB18E98AB5A4}" type="slidenum">
              <a:rPr lang="en-US" smtClean="0"/>
              <a:t>9</a:t>
            </a:fld>
            <a:endParaRPr lang="en-US"/>
          </a:p>
        </p:txBody>
      </p:sp>
    </p:spTree>
    <p:extLst>
      <p:ext uri="{BB962C8B-B14F-4D97-AF65-F5344CB8AC3E}">
        <p14:creationId xmlns:p14="http://schemas.microsoft.com/office/powerpoint/2010/main" val="3618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83AB6-D1E3-36F7-53A9-EA0C193DF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F9B46-8DCC-2056-65AA-AF17B05937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03CF0F-2580-A031-1DAD-B1964AC175BA}"/>
              </a:ext>
            </a:extLst>
          </p:cNvPr>
          <p:cNvSpPr>
            <a:spLocks noGrp="1"/>
          </p:cNvSpPr>
          <p:nvPr>
            <p:ph type="body" idx="1"/>
          </p:nvPr>
        </p:nvSpPr>
        <p:spPr/>
        <p:txBody>
          <a:bodyPr/>
          <a:lstStyle/>
          <a:p>
            <a:br>
              <a:rPr lang="en-US" sz="1200" dirty="0">
                <a:solidFill>
                  <a:srgbClr val="1F212E"/>
                </a:solidFill>
                <a:latin typeface="Nunito Sans" pitchFamily="2" charset="0"/>
              </a:rPr>
            </a:br>
            <a:endParaRPr lang="en-US" dirty="0"/>
          </a:p>
        </p:txBody>
      </p:sp>
      <p:sp>
        <p:nvSpPr>
          <p:cNvPr id="4" name="Slide Number Placeholder 3">
            <a:extLst>
              <a:ext uri="{FF2B5EF4-FFF2-40B4-BE49-F238E27FC236}">
                <a16:creationId xmlns:a16="http://schemas.microsoft.com/office/drawing/2014/main" id="{931C92F5-110F-0144-81FF-4D10E2F70C95}"/>
              </a:ext>
            </a:extLst>
          </p:cNvPr>
          <p:cNvSpPr>
            <a:spLocks noGrp="1"/>
          </p:cNvSpPr>
          <p:nvPr>
            <p:ph type="sldNum" sz="quarter" idx="5"/>
          </p:nvPr>
        </p:nvSpPr>
        <p:spPr/>
        <p:txBody>
          <a:bodyPr/>
          <a:lstStyle/>
          <a:p>
            <a:fld id="{E62CC5D2-A11D-4411-8A65-FB18E98AB5A4}" type="slidenum">
              <a:rPr lang="en-US" smtClean="0"/>
              <a:t>10</a:t>
            </a:fld>
            <a:endParaRPr lang="en-US"/>
          </a:p>
        </p:txBody>
      </p:sp>
    </p:spTree>
    <p:extLst>
      <p:ext uri="{BB962C8B-B14F-4D97-AF65-F5344CB8AC3E}">
        <p14:creationId xmlns:p14="http://schemas.microsoft.com/office/powerpoint/2010/main" val="1093270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3821-597E-4B4F-8572-5DA1CB183565}"/>
              </a:ext>
            </a:extLst>
          </p:cNvPr>
          <p:cNvSpPr>
            <a:spLocks noGrp="1"/>
          </p:cNvSpPr>
          <p:nvPr>
            <p:ph type="ctrTitle"/>
          </p:nvPr>
        </p:nvSpPr>
        <p:spPr>
          <a:xfrm>
            <a:off x="548640" y="950976"/>
            <a:ext cx="6509385" cy="3556730"/>
          </a:xfrm>
        </p:spPr>
        <p:txBody>
          <a:bodyPr anchor="t">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4C38D70-8FF5-47D7-A0DD-087A227BC94F}"/>
              </a:ext>
            </a:extLst>
          </p:cNvPr>
          <p:cNvSpPr>
            <a:spLocks noGrp="1"/>
          </p:cNvSpPr>
          <p:nvPr>
            <p:ph type="subTitle" idx="1"/>
          </p:nvPr>
        </p:nvSpPr>
        <p:spPr>
          <a:xfrm>
            <a:off x="576072" y="4572000"/>
            <a:ext cx="6481953" cy="1485900"/>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B5B485-516D-48B7-AF1D-69AEEA351A94}"/>
              </a:ext>
            </a:extLst>
          </p:cNvPr>
          <p:cNvSpPr>
            <a:spLocks noGrp="1"/>
          </p:cNvSpPr>
          <p:nvPr>
            <p:ph type="dt" sz="half" idx="10"/>
          </p:nvPr>
        </p:nvSpPr>
        <p:spPr/>
        <p:txBody>
          <a:bodyPr/>
          <a:lstStyle/>
          <a:p>
            <a:fld id="{0E5B9018-49B8-4843-9BA6-C50E52D0AA43}" type="datetime1">
              <a:rPr lang="en-US" smtClean="0"/>
              <a:t>2/10/2024</a:t>
            </a:fld>
            <a:endParaRPr lang="en-US"/>
          </a:p>
        </p:txBody>
      </p:sp>
      <p:sp>
        <p:nvSpPr>
          <p:cNvPr id="5" name="Footer Placeholder 4">
            <a:extLst>
              <a:ext uri="{FF2B5EF4-FFF2-40B4-BE49-F238E27FC236}">
                <a16:creationId xmlns:a16="http://schemas.microsoft.com/office/drawing/2014/main" id="{1D614DDB-2831-4FF8-9DA7-0449659D7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78F6-65BA-4964-80E2-DB6EA3355FB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463381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7F1B-6F93-4E6E-8C8C-D01A9DEB6A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D2968-FE85-492F-A77B-1771F4EAA8C6}"/>
              </a:ext>
            </a:extLst>
          </p:cNvPr>
          <p:cNvSpPr>
            <a:spLocks noGrp="1"/>
          </p:cNvSpPr>
          <p:nvPr>
            <p:ph type="body" orient="vert" idx="1"/>
          </p:nvPr>
        </p:nvSpPr>
        <p:spPr>
          <a:xfrm>
            <a:off x="548641" y="2028826"/>
            <a:ext cx="11094348" cy="402907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4592DA2-B1FB-45C6-B10C-141AC2BFB381}"/>
              </a:ext>
            </a:extLst>
          </p:cNvPr>
          <p:cNvSpPr>
            <a:spLocks noGrp="1"/>
          </p:cNvSpPr>
          <p:nvPr>
            <p:ph type="dt" sz="half" idx="10"/>
          </p:nvPr>
        </p:nvSpPr>
        <p:spPr/>
        <p:txBody>
          <a:bodyPr/>
          <a:lstStyle/>
          <a:p>
            <a:fld id="{2AD69125-0559-412D-B270-A5E5CD5E2518}" type="datetime1">
              <a:rPr lang="en-US" smtClean="0"/>
              <a:t>2/10/2024</a:t>
            </a:fld>
            <a:endParaRPr lang="en-US"/>
          </a:p>
        </p:txBody>
      </p:sp>
      <p:sp>
        <p:nvSpPr>
          <p:cNvPr id="5" name="Footer Placeholder 4">
            <a:extLst>
              <a:ext uri="{FF2B5EF4-FFF2-40B4-BE49-F238E27FC236}">
                <a16:creationId xmlns:a16="http://schemas.microsoft.com/office/drawing/2014/main" id="{18CA6D78-CE47-4CA7-B3B6-AFAE5175F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DC5C0-8780-4819-A8FC-32A0141D271C}"/>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156187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8F9A8-05F2-4F79-B689-1FA2F31965D8}"/>
              </a:ext>
            </a:extLst>
          </p:cNvPr>
          <p:cNvSpPr>
            <a:spLocks noGrp="1"/>
          </p:cNvSpPr>
          <p:nvPr>
            <p:ph type="title" orient="vert"/>
          </p:nvPr>
        </p:nvSpPr>
        <p:spPr>
          <a:xfrm>
            <a:off x="9472612" y="952499"/>
            <a:ext cx="2207417" cy="51054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5D615BC-61CD-4D59-8E85-B59072E2B22D}"/>
              </a:ext>
            </a:extLst>
          </p:cNvPr>
          <p:cNvSpPr>
            <a:spLocks noGrp="1"/>
          </p:cNvSpPr>
          <p:nvPr>
            <p:ph type="body" orient="vert" idx="1"/>
          </p:nvPr>
        </p:nvSpPr>
        <p:spPr>
          <a:xfrm>
            <a:off x="557924" y="952499"/>
            <a:ext cx="8914688" cy="51054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F81C46-8CC0-4B79-AF2E-84C86C6A803A}"/>
              </a:ext>
            </a:extLst>
          </p:cNvPr>
          <p:cNvSpPr>
            <a:spLocks noGrp="1"/>
          </p:cNvSpPr>
          <p:nvPr>
            <p:ph type="dt" sz="half" idx="10"/>
          </p:nvPr>
        </p:nvSpPr>
        <p:spPr/>
        <p:txBody>
          <a:bodyPr/>
          <a:lstStyle/>
          <a:p>
            <a:fld id="{90DDF388-9263-4A65-AD9B-9D9CBD62063D}" type="datetime1">
              <a:rPr lang="en-US" smtClean="0"/>
              <a:t>2/10/2024</a:t>
            </a:fld>
            <a:endParaRPr lang="en-US"/>
          </a:p>
        </p:txBody>
      </p:sp>
      <p:sp>
        <p:nvSpPr>
          <p:cNvPr id="5" name="Footer Placeholder 4">
            <a:extLst>
              <a:ext uri="{FF2B5EF4-FFF2-40B4-BE49-F238E27FC236}">
                <a16:creationId xmlns:a16="http://schemas.microsoft.com/office/drawing/2014/main" id="{A1A76817-4D29-4888-B68C-A35F5A069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0B21A-30A9-4173-9E3F-D985B86A35C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30822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fld id="{2FC95C6D-6D2E-4C0F-BE07-B35CE70B4836}" type="datetime1">
              <a:rPr lang="en-US" smtClean="0"/>
              <a:t>2/10/2024</a:t>
            </a:fld>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4665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B84-BE32-464A-A765-975C21B5CF4B}"/>
              </a:ext>
            </a:extLst>
          </p:cNvPr>
          <p:cNvSpPr>
            <a:spLocks noGrp="1"/>
          </p:cNvSpPr>
          <p:nvPr>
            <p:ph type="title"/>
          </p:nvPr>
        </p:nvSpPr>
        <p:spPr>
          <a:xfrm>
            <a:off x="557923" y="952500"/>
            <a:ext cx="6678695" cy="3962398"/>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640145C2-97CF-4887-904A-8ADC80525A2E}"/>
              </a:ext>
            </a:extLst>
          </p:cNvPr>
          <p:cNvSpPr>
            <a:spLocks noGrp="1"/>
          </p:cNvSpPr>
          <p:nvPr>
            <p:ph type="body" idx="1"/>
          </p:nvPr>
        </p:nvSpPr>
        <p:spPr>
          <a:xfrm>
            <a:off x="8043860" y="952501"/>
            <a:ext cx="3500440" cy="396239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E524559-DA32-4398-A8EE-EED2469D63BB}"/>
              </a:ext>
            </a:extLst>
          </p:cNvPr>
          <p:cNvSpPr>
            <a:spLocks noGrp="1"/>
          </p:cNvSpPr>
          <p:nvPr>
            <p:ph type="dt" sz="half" idx="10"/>
          </p:nvPr>
        </p:nvSpPr>
        <p:spPr/>
        <p:txBody>
          <a:bodyPr/>
          <a:lstStyle/>
          <a:p>
            <a:fld id="{082E933E-2E7D-4251-984D-64362A6FC361}" type="datetime1">
              <a:rPr lang="en-US" smtClean="0"/>
              <a:t>2/10/2024</a:t>
            </a:fld>
            <a:endParaRPr lang="en-US"/>
          </a:p>
        </p:txBody>
      </p:sp>
      <p:sp>
        <p:nvSpPr>
          <p:cNvPr id="5" name="Footer Placeholder 4">
            <a:extLst>
              <a:ext uri="{FF2B5EF4-FFF2-40B4-BE49-F238E27FC236}">
                <a16:creationId xmlns:a16="http://schemas.microsoft.com/office/drawing/2014/main" id="{73967BE1-F1AC-4732-B52E-1C7D63DE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13C03-DDF0-48C6-B1BF-D28875F8238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4007186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411-42B3-4A17-BE7E-861BE7E7D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E0603-F4C0-40AC-A53E-40449D53D741}"/>
              </a:ext>
            </a:extLst>
          </p:cNvPr>
          <p:cNvSpPr>
            <a:spLocks noGrp="1"/>
          </p:cNvSpPr>
          <p:nvPr>
            <p:ph sz="half" idx="1"/>
          </p:nvPr>
        </p:nvSpPr>
        <p:spPr>
          <a:xfrm>
            <a:off x="548640"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BC5634-2887-4182-A9BE-B382357D4F9C}"/>
              </a:ext>
            </a:extLst>
          </p:cNvPr>
          <p:cNvSpPr>
            <a:spLocks noGrp="1"/>
          </p:cNvSpPr>
          <p:nvPr>
            <p:ph sz="half" idx="2"/>
          </p:nvPr>
        </p:nvSpPr>
        <p:spPr>
          <a:xfrm>
            <a:off x="6257928"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56B6E74-28E1-4684-B515-4265ED7B1EAE}"/>
              </a:ext>
            </a:extLst>
          </p:cNvPr>
          <p:cNvSpPr>
            <a:spLocks noGrp="1"/>
          </p:cNvSpPr>
          <p:nvPr>
            <p:ph type="dt" sz="half" idx="10"/>
          </p:nvPr>
        </p:nvSpPr>
        <p:spPr/>
        <p:txBody>
          <a:bodyPr/>
          <a:lstStyle/>
          <a:p>
            <a:fld id="{9B2CF32D-3935-42E7-A2B8-9F110BE6D5DE}" type="datetime1">
              <a:rPr lang="en-US" smtClean="0"/>
              <a:t>2/10/2024</a:t>
            </a:fld>
            <a:endParaRPr lang="en-US"/>
          </a:p>
        </p:txBody>
      </p:sp>
      <p:sp>
        <p:nvSpPr>
          <p:cNvPr id="6" name="Footer Placeholder 5">
            <a:extLst>
              <a:ext uri="{FF2B5EF4-FFF2-40B4-BE49-F238E27FC236}">
                <a16:creationId xmlns:a16="http://schemas.microsoft.com/office/drawing/2014/main" id="{18D375EA-A8F8-485D-A82F-CD85D4C9E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9E4B0-F5E3-407F-A548-B616E774987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3057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2161A-7627-4D64-AF08-10D702AFE286}"/>
              </a:ext>
            </a:extLst>
          </p:cNvPr>
          <p:cNvSpPr>
            <a:spLocks noGrp="1"/>
          </p:cNvSpPr>
          <p:nvPr>
            <p:ph type="title"/>
          </p:nvPr>
        </p:nvSpPr>
        <p:spPr>
          <a:xfrm>
            <a:off x="552659" y="950976"/>
            <a:ext cx="10802729" cy="88179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53B6884-07D8-4CC4-BE99-516F1433BED8}"/>
              </a:ext>
            </a:extLst>
          </p:cNvPr>
          <p:cNvSpPr>
            <a:spLocks noGrp="1"/>
          </p:cNvSpPr>
          <p:nvPr>
            <p:ph type="body" idx="1"/>
          </p:nvPr>
        </p:nvSpPr>
        <p:spPr>
          <a:xfrm>
            <a:off x="542918" y="1832772"/>
            <a:ext cx="5281507"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82C638-B5A8-4F8C-85AE-33BEAF54C07A}"/>
              </a:ext>
            </a:extLst>
          </p:cNvPr>
          <p:cNvSpPr>
            <a:spLocks noGrp="1"/>
          </p:cNvSpPr>
          <p:nvPr>
            <p:ph sz="half" idx="2"/>
          </p:nvPr>
        </p:nvSpPr>
        <p:spPr>
          <a:xfrm>
            <a:off x="548640" y="2600531"/>
            <a:ext cx="528150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40D1933-A703-4BDC-A697-728E899EEDE1}"/>
              </a:ext>
            </a:extLst>
          </p:cNvPr>
          <p:cNvSpPr>
            <a:spLocks noGrp="1"/>
          </p:cNvSpPr>
          <p:nvPr>
            <p:ph type="body" sz="quarter" idx="3"/>
          </p:nvPr>
        </p:nvSpPr>
        <p:spPr>
          <a:xfrm>
            <a:off x="6257927" y="1832772"/>
            <a:ext cx="5283202"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5925DBD-4D51-4A2D-B1E4-6D094CD1E803}"/>
              </a:ext>
            </a:extLst>
          </p:cNvPr>
          <p:cNvSpPr>
            <a:spLocks noGrp="1"/>
          </p:cNvSpPr>
          <p:nvPr>
            <p:ph sz="quarter" idx="4"/>
          </p:nvPr>
        </p:nvSpPr>
        <p:spPr>
          <a:xfrm>
            <a:off x="6257927" y="2600531"/>
            <a:ext cx="52832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636E2-E26E-42F7-9E05-3F756C7D17AE}"/>
              </a:ext>
            </a:extLst>
          </p:cNvPr>
          <p:cNvSpPr>
            <a:spLocks noGrp="1"/>
          </p:cNvSpPr>
          <p:nvPr>
            <p:ph type="dt" sz="half" idx="10"/>
          </p:nvPr>
        </p:nvSpPr>
        <p:spPr/>
        <p:txBody>
          <a:bodyPr/>
          <a:lstStyle/>
          <a:p>
            <a:fld id="{34AB29B7-23B7-4D5F-A746-81C9D1A786AA}" type="datetime1">
              <a:rPr lang="en-US" smtClean="0"/>
              <a:t>2/10/2024</a:t>
            </a:fld>
            <a:endParaRPr lang="en-US"/>
          </a:p>
        </p:txBody>
      </p:sp>
      <p:sp>
        <p:nvSpPr>
          <p:cNvPr id="8" name="Footer Placeholder 7">
            <a:extLst>
              <a:ext uri="{FF2B5EF4-FFF2-40B4-BE49-F238E27FC236}">
                <a16:creationId xmlns:a16="http://schemas.microsoft.com/office/drawing/2014/main" id="{86F7281B-0E5C-421E-AFFE-775F57C5DD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483462-E410-4DC7-AE53-27AABECFE6E8}"/>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157072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FA68-31B5-48C5-929A-842FDF0FD8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95A2600-419E-46E9-946F-FBDEDBA1D448}"/>
              </a:ext>
            </a:extLst>
          </p:cNvPr>
          <p:cNvSpPr>
            <a:spLocks noGrp="1"/>
          </p:cNvSpPr>
          <p:nvPr>
            <p:ph type="dt" sz="half" idx="10"/>
          </p:nvPr>
        </p:nvSpPr>
        <p:spPr/>
        <p:txBody>
          <a:bodyPr/>
          <a:lstStyle/>
          <a:p>
            <a:fld id="{BEA6F4E7-DCC0-445A-B0BF-2B0082E4C4EE}" type="datetime1">
              <a:rPr lang="en-US" smtClean="0"/>
              <a:t>2/10/2024</a:t>
            </a:fld>
            <a:endParaRPr lang="en-US"/>
          </a:p>
        </p:txBody>
      </p:sp>
      <p:sp>
        <p:nvSpPr>
          <p:cNvPr id="4" name="Footer Placeholder 3">
            <a:extLst>
              <a:ext uri="{FF2B5EF4-FFF2-40B4-BE49-F238E27FC236}">
                <a16:creationId xmlns:a16="http://schemas.microsoft.com/office/drawing/2014/main" id="{1385F9A9-98FF-4653-A570-9F351A1ABD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D44457-95F1-4B15-A647-B14F91F7A6D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05814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EABA-1008-4E49-9184-3A946ECD7199}"/>
              </a:ext>
            </a:extLst>
          </p:cNvPr>
          <p:cNvSpPr>
            <a:spLocks noGrp="1"/>
          </p:cNvSpPr>
          <p:nvPr>
            <p:ph type="dt" sz="half" idx="10"/>
          </p:nvPr>
        </p:nvSpPr>
        <p:spPr/>
        <p:txBody>
          <a:bodyPr/>
          <a:lstStyle/>
          <a:p>
            <a:fld id="{AEC6FBE0-B47C-49F7-A2AB-BA377EF05DA8}" type="datetime1">
              <a:rPr lang="en-US" smtClean="0"/>
              <a:t>2/10/2024</a:t>
            </a:fld>
            <a:endParaRPr lang="en-US"/>
          </a:p>
        </p:txBody>
      </p:sp>
      <p:sp>
        <p:nvSpPr>
          <p:cNvPr id="3" name="Footer Placeholder 2">
            <a:extLst>
              <a:ext uri="{FF2B5EF4-FFF2-40B4-BE49-F238E27FC236}">
                <a16:creationId xmlns:a16="http://schemas.microsoft.com/office/drawing/2014/main" id="{D05C3BD0-269D-4127-B5F7-84B0D8A74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623447-C740-4495-93EC-7252B1B929E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163187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1155-71E7-4F0A-BB62-933743CF6EDD}"/>
              </a:ext>
            </a:extLst>
          </p:cNvPr>
          <p:cNvSpPr>
            <a:spLocks noGrp="1"/>
          </p:cNvSpPr>
          <p:nvPr>
            <p:ph type="title"/>
          </p:nvPr>
        </p:nvSpPr>
        <p:spPr>
          <a:xfrm>
            <a:off x="548640" y="952500"/>
            <a:ext cx="4124084" cy="2362200"/>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0CB6D44-5A1E-4176-8766-4B81E045D50A}"/>
              </a:ext>
            </a:extLst>
          </p:cNvPr>
          <p:cNvSpPr>
            <a:spLocks noGrp="1"/>
          </p:cNvSpPr>
          <p:nvPr>
            <p:ph idx="1"/>
          </p:nvPr>
        </p:nvSpPr>
        <p:spPr>
          <a:xfrm>
            <a:off x="5600700" y="952500"/>
            <a:ext cx="5934074" cy="49085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810EC6-11DD-4B5D-A2D2-4DCF73E58389}"/>
              </a:ext>
            </a:extLst>
          </p:cNvPr>
          <p:cNvSpPr>
            <a:spLocks noGrp="1"/>
          </p:cNvSpPr>
          <p:nvPr>
            <p:ph type="body" sz="half" idx="2"/>
          </p:nvPr>
        </p:nvSpPr>
        <p:spPr>
          <a:xfrm>
            <a:off x="548641" y="3429000"/>
            <a:ext cx="4124084" cy="243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D5DFCDF-666E-4DB4-A1C0-79D40A007066}"/>
              </a:ext>
            </a:extLst>
          </p:cNvPr>
          <p:cNvSpPr>
            <a:spLocks noGrp="1"/>
          </p:cNvSpPr>
          <p:nvPr>
            <p:ph type="dt" sz="half" idx="10"/>
          </p:nvPr>
        </p:nvSpPr>
        <p:spPr/>
        <p:txBody>
          <a:bodyPr/>
          <a:lstStyle/>
          <a:p>
            <a:fld id="{C35DE12F-6159-4A32-BABA-1970F8EDD18F}" type="datetime1">
              <a:rPr lang="en-US" smtClean="0"/>
              <a:t>2/10/2024</a:t>
            </a:fld>
            <a:endParaRPr lang="en-US"/>
          </a:p>
        </p:txBody>
      </p:sp>
      <p:sp>
        <p:nvSpPr>
          <p:cNvPr id="6" name="Footer Placeholder 5">
            <a:extLst>
              <a:ext uri="{FF2B5EF4-FFF2-40B4-BE49-F238E27FC236}">
                <a16:creationId xmlns:a16="http://schemas.microsoft.com/office/drawing/2014/main" id="{083A69AC-15E6-4B19-A59D-DBDBE923D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9F0EE-74DE-4FEC-81E9-E40D53397857}"/>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63887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CA4F-6508-4AD6-8367-A0288D888DD6}"/>
              </a:ext>
            </a:extLst>
          </p:cNvPr>
          <p:cNvSpPr>
            <a:spLocks noGrp="1"/>
          </p:cNvSpPr>
          <p:nvPr>
            <p:ph type="title"/>
          </p:nvPr>
        </p:nvSpPr>
        <p:spPr>
          <a:xfrm>
            <a:off x="548641" y="952500"/>
            <a:ext cx="4124084" cy="239791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906BFCD-2F93-4D99-89EA-F0359FB782B7}"/>
              </a:ext>
            </a:extLst>
          </p:cNvPr>
          <p:cNvSpPr>
            <a:spLocks noGrp="1"/>
          </p:cNvSpPr>
          <p:nvPr>
            <p:ph type="pic" idx="1"/>
          </p:nvPr>
        </p:nvSpPr>
        <p:spPr>
          <a:xfrm>
            <a:off x="5522119" y="987425"/>
            <a:ext cx="602218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F4C1F7-1272-41C8-8C29-676316D02D5D}"/>
              </a:ext>
            </a:extLst>
          </p:cNvPr>
          <p:cNvSpPr>
            <a:spLocks noGrp="1"/>
          </p:cNvSpPr>
          <p:nvPr>
            <p:ph type="body" sz="half" idx="2"/>
          </p:nvPr>
        </p:nvSpPr>
        <p:spPr>
          <a:xfrm>
            <a:off x="548641" y="3429000"/>
            <a:ext cx="4124084" cy="2439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5CDD491-0FE6-4B42-AAA6-B698E46F1A8E}"/>
              </a:ext>
            </a:extLst>
          </p:cNvPr>
          <p:cNvSpPr>
            <a:spLocks noGrp="1"/>
          </p:cNvSpPr>
          <p:nvPr>
            <p:ph type="dt" sz="half" idx="10"/>
          </p:nvPr>
        </p:nvSpPr>
        <p:spPr/>
        <p:txBody>
          <a:bodyPr/>
          <a:lstStyle/>
          <a:p>
            <a:fld id="{F922845D-A685-42BB-923F-D65829027902}" type="datetime1">
              <a:rPr lang="en-US" smtClean="0"/>
              <a:t>2/10/2024</a:t>
            </a:fld>
            <a:endParaRPr lang="en-US"/>
          </a:p>
        </p:txBody>
      </p:sp>
      <p:sp>
        <p:nvSpPr>
          <p:cNvPr id="6" name="Footer Placeholder 5">
            <a:extLst>
              <a:ext uri="{FF2B5EF4-FFF2-40B4-BE49-F238E27FC236}">
                <a16:creationId xmlns:a16="http://schemas.microsoft.com/office/drawing/2014/main" id="{D258F83F-4E9F-4607-A69B-DFC932560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24484-C6E4-4D8A-BDAB-09B1FBB43631}"/>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702738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0E843-90BA-4A7D-8F9F-FFE49387A618}"/>
              </a:ext>
            </a:extLst>
          </p:cNvPr>
          <p:cNvSpPr>
            <a:spLocks noGrp="1"/>
          </p:cNvSpPr>
          <p:nvPr>
            <p:ph type="title"/>
          </p:nvPr>
        </p:nvSpPr>
        <p:spPr>
          <a:xfrm>
            <a:off x="548639" y="950976"/>
            <a:ext cx="10995659" cy="107784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F7CA62-9B55-49B4-94B6-EAAF7D5AE0DC}"/>
              </a:ext>
            </a:extLst>
          </p:cNvPr>
          <p:cNvSpPr>
            <a:spLocks noGrp="1"/>
          </p:cNvSpPr>
          <p:nvPr>
            <p:ph type="body" idx="1"/>
          </p:nvPr>
        </p:nvSpPr>
        <p:spPr>
          <a:xfrm>
            <a:off x="548641" y="2028826"/>
            <a:ext cx="10995660" cy="40290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93CEA03-AAFA-4A69-A3DA-1DD0EF273F11}"/>
              </a:ext>
            </a:extLst>
          </p:cNvPr>
          <p:cNvSpPr>
            <a:spLocks noGrp="1"/>
          </p:cNvSpPr>
          <p:nvPr>
            <p:ph type="dt" sz="half" idx="2"/>
          </p:nvPr>
        </p:nvSpPr>
        <p:spPr>
          <a:xfrm>
            <a:off x="588729" y="6449535"/>
            <a:ext cx="2983095" cy="308453"/>
          </a:xfrm>
          <a:prstGeom prst="rect">
            <a:avLst/>
          </a:prstGeom>
        </p:spPr>
        <p:txBody>
          <a:bodyPr vert="horz" lIns="91440" tIns="45720" rIns="91440" bIns="45720" rtlCol="0" anchor="t"/>
          <a:lstStyle>
            <a:lvl1pPr algn="l">
              <a:defRPr sz="900">
                <a:solidFill>
                  <a:schemeClr val="tx1"/>
                </a:solidFill>
              </a:defRPr>
            </a:lvl1pPr>
          </a:lstStyle>
          <a:p>
            <a:fld id="{1C43AF43-2142-4BB0-88EF-AAEF6187B9AF}" type="datetime1">
              <a:rPr lang="en-US" smtClean="0"/>
              <a:t>2/10/2024</a:t>
            </a:fld>
            <a:endParaRPr lang="en-US" dirty="0"/>
          </a:p>
        </p:txBody>
      </p:sp>
      <p:sp>
        <p:nvSpPr>
          <p:cNvPr id="5" name="Footer Placeholder 4">
            <a:extLst>
              <a:ext uri="{FF2B5EF4-FFF2-40B4-BE49-F238E27FC236}">
                <a16:creationId xmlns:a16="http://schemas.microsoft.com/office/drawing/2014/main" id="{F3E97F43-1ECB-4FC2-863E-26CEE24A008A}"/>
              </a:ext>
            </a:extLst>
          </p:cNvPr>
          <p:cNvSpPr>
            <a:spLocks noGrp="1"/>
          </p:cNvSpPr>
          <p:nvPr>
            <p:ph type="ftr" sz="quarter" idx="3"/>
          </p:nvPr>
        </p:nvSpPr>
        <p:spPr>
          <a:xfrm>
            <a:off x="557924" y="173776"/>
            <a:ext cx="411480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53C7F9D8-4B2E-4871-B2AE-EFC06BE23179}"/>
              </a:ext>
            </a:extLst>
          </p:cNvPr>
          <p:cNvSpPr>
            <a:spLocks noGrp="1"/>
          </p:cNvSpPr>
          <p:nvPr>
            <p:ph type="sldNum" sz="quarter" idx="4"/>
          </p:nvPr>
        </p:nvSpPr>
        <p:spPr>
          <a:xfrm>
            <a:off x="10710710" y="6449535"/>
            <a:ext cx="932279" cy="308453"/>
          </a:xfrm>
          <a:prstGeom prst="rect">
            <a:avLst/>
          </a:prstGeom>
        </p:spPr>
        <p:txBody>
          <a:bodyPr vert="horz" lIns="91440" tIns="45720" rIns="91440" bIns="45720" rtlCol="0" anchor="t"/>
          <a:lstStyle>
            <a:lvl1pPr algn="r">
              <a:defRPr sz="900">
                <a:solidFill>
                  <a:schemeClr val="tx1"/>
                </a:solidFill>
              </a:defRPr>
            </a:lvl1pPr>
          </a:lstStyle>
          <a:p>
            <a:fld id="{6CB39E08-E0E5-4B1A-8F7D-08FE7678A3B6}" type="slidenum">
              <a:rPr lang="en-US" smtClean="0"/>
              <a:pPr/>
              <a:t>‹#›</a:t>
            </a:fld>
            <a:endParaRPr lang="en-US"/>
          </a:p>
        </p:txBody>
      </p:sp>
      <p:cxnSp>
        <p:nvCxnSpPr>
          <p:cNvPr id="7" name="Straight Connector 6">
            <a:extLst>
              <a:ext uri="{FF2B5EF4-FFF2-40B4-BE49-F238E27FC236}">
                <a16:creationId xmlns:a16="http://schemas.microsoft.com/office/drawing/2014/main" id="{462919E4-C488-4107-9EF1-66152F848008}"/>
              </a:ext>
            </a:extLst>
          </p:cNvPr>
          <p:cNvCxnSpPr>
            <a:cxnSpLocks/>
          </p:cNvCxnSpPr>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F79732-4088-424C-A653-4534E4389443}"/>
              </a:ext>
            </a:extLst>
          </p:cNvPr>
          <p:cNvCxnSpPr>
            <a:cxnSpLocks/>
          </p:cNvCxnSpPr>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41905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16" r:id="rId6"/>
    <p:sldLayoutId id="2147483812" r:id="rId7"/>
    <p:sldLayoutId id="2147483813" r:id="rId8"/>
    <p:sldLayoutId id="2147483814" r:id="rId9"/>
    <p:sldLayoutId id="2147483815" r:id="rId10"/>
    <p:sldLayoutId id="2147483817" r:id="rId11"/>
  </p:sldLayoutIdLst>
  <p:hf hdr="0" ftr="0" dt="0"/>
  <p:txStyles>
    <p:title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cdc.gov/fdoss/index.html"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s://www.fda.gov/downloads/Food/GuidanceRegulation/FSMA/UCM576496.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1F5C-1206-D258-3E38-8590CAAC7241}"/>
              </a:ext>
            </a:extLst>
          </p:cNvPr>
          <p:cNvSpPr>
            <a:spLocks noGrp="1"/>
          </p:cNvSpPr>
          <p:nvPr>
            <p:ph type="title"/>
          </p:nvPr>
        </p:nvSpPr>
        <p:spPr>
          <a:xfrm>
            <a:off x="598170" y="2240851"/>
            <a:ext cx="10995659" cy="1883093"/>
          </a:xfrm>
        </p:spPr>
        <p:txBody>
          <a:bodyPr>
            <a:normAutofit/>
          </a:bodyPr>
          <a:lstStyle/>
          <a:p>
            <a:pPr algn="ctr"/>
            <a:r>
              <a:rPr lang="en-US" sz="2800" dirty="0">
                <a:solidFill>
                  <a:srgbClr val="00B0F0"/>
                </a:solidFill>
                <a:latin typeface="+mn-lt"/>
                <a:ea typeface="+mn-ea"/>
                <a:cs typeface="+mn-cs"/>
              </a:rPr>
              <a:t>Produce Safety</a:t>
            </a:r>
            <a:br>
              <a:rPr lang="en-US" sz="900" dirty="0">
                <a:solidFill>
                  <a:srgbClr val="00B0F0"/>
                </a:solidFill>
                <a:latin typeface="+mn-lt"/>
                <a:ea typeface="+mn-ea"/>
                <a:cs typeface="+mn-cs"/>
              </a:rPr>
            </a:br>
            <a:r>
              <a:rPr lang="en-US" sz="900" dirty="0">
                <a:solidFill>
                  <a:srgbClr val="00B0F0"/>
                </a:solidFill>
                <a:latin typeface="+mn-lt"/>
                <a:ea typeface="+mn-ea"/>
                <a:cs typeface="+mn-cs"/>
              </a:rPr>
              <a:t> </a:t>
            </a:r>
            <a:br>
              <a:rPr lang="en-US" sz="900" dirty="0">
                <a:solidFill>
                  <a:srgbClr val="00B0F0"/>
                </a:solidFill>
                <a:latin typeface="+mn-lt"/>
                <a:ea typeface="+mn-ea"/>
                <a:cs typeface="+mn-cs"/>
              </a:rPr>
            </a:br>
            <a:r>
              <a:rPr lang="en-US" sz="1400" dirty="0">
                <a:solidFill>
                  <a:srgbClr val="00B0F0"/>
                </a:solidFill>
                <a:latin typeface="+mn-lt"/>
                <a:ea typeface="+mn-ea"/>
                <a:cs typeface="+mn-cs"/>
              </a:rPr>
              <a:t>by Moses Momanyi, Kilimo MN</a:t>
            </a:r>
            <a:br>
              <a:rPr lang="en-US" sz="1400" dirty="0">
                <a:solidFill>
                  <a:srgbClr val="00B0F0"/>
                </a:solidFill>
                <a:latin typeface="+mn-lt"/>
                <a:ea typeface="+mn-ea"/>
                <a:cs typeface="+mn-cs"/>
              </a:rPr>
            </a:br>
            <a:br>
              <a:rPr lang="en-US" sz="1400" dirty="0">
                <a:solidFill>
                  <a:srgbClr val="00B0F0"/>
                </a:solidFill>
                <a:latin typeface="+mn-lt"/>
                <a:ea typeface="+mn-ea"/>
                <a:cs typeface="+mn-cs"/>
              </a:rPr>
            </a:br>
            <a:r>
              <a:rPr lang="en-US" sz="1400" dirty="0">
                <a:solidFill>
                  <a:srgbClr val="00B0F0"/>
                </a:solidFill>
                <a:latin typeface="+mn-lt"/>
                <a:ea typeface="+mn-ea"/>
                <a:cs typeface="+mn-cs"/>
              </a:rPr>
              <a:t>February 10, 2024</a:t>
            </a:r>
          </a:p>
        </p:txBody>
      </p:sp>
      <p:pic>
        <p:nvPicPr>
          <p:cNvPr id="4" name="Picture 3">
            <a:extLst>
              <a:ext uri="{FF2B5EF4-FFF2-40B4-BE49-F238E27FC236}">
                <a16:creationId xmlns:a16="http://schemas.microsoft.com/office/drawing/2014/main" id="{79B37799-0DDE-CD5D-0939-522AD10597C8}"/>
              </a:ext>
            </a:extLst>
          </p:cNvPr>
          <p:cNvPicPr>
            <a:picLocks noChangeAspect="1"/>
          </p:cNvPicPr>
          <p:nvPr/>
        </p:nvPicPr>
        <p:blipFill rotWithShape="1">
          <a:blip r:embed="rId2"/>
          <a:srcRect l="9064" r="16522" b="-2"/>
          <a:stretch/>
        </p:blipFill>
        <p:spPr>
          <a:xfrm>
            <a:off x="2" y="10"/>
            <a:ext cx="1065227" cy="955543"/>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3" name="Slide Number Placeholder 2">
            <a:extLst>
              <a:ext uri="{FF2B5EF4-FFF2-40B4-BE49-F238E27FC236}">
                <a16:creationId xmlns:a16="http://schemas.microsoft.com/office/drawing/2014/main" id="{8179DFFA-7F6E-47B1-D74F-7063BD4CFC23}"/>
              </a:ext>
            </a:extLst>
          </p:cNvPr>
          <p:cNvSpPr>
            <a:spLocks noGrp="1"/>
          </p:cNvSpPr>
          <p:nvPr>
            <p:ph type="sldNum" sz="quarter" idx="12"/>
          </p:nvPr>
        </p:nvSpPr>
        <p:spPr/>
        <p:txBody>
          <a:bodyPr/>
          <a:lstStyle/>
          <a:p>
            <a:fld id="{6CB39E08-E0E5-4B1A-8F7D-08FE7678A3B6}" type="slidenum">
              <a:rPr lang="en-US" smtClean="0"/>
              <a:t>1</a:t>
            </a:fld>
            <a:endParaRPr lang="en-US"/>
          </a:p>
        </p:txBody>
      </p:sp>
      <p:pic>
        <p:nvPicPr>
          <p:cNvPr id="5" name="Picture 4">
            <a:extLst>
              <a:ext uri="{FF2B5EF4-FFF2-40B4-BE49-F238E27FC236}">
                <a16:creationId xmlns:a16="http://schemas.microsoft.com/office/drawing/2014/main" id="{BE3B83D9-F957-5972-D3FA-7B782092A57E}"/>
              </a:ext>
            </a:extLst>
          </p:cNvPr>
          <p:cNvPicPr>
            <a:picLocks noChangeAspect="1"/>
          </p:cNvPicPr>
          <p:nvPr/>
        </p:nvPicPr>
        <p:blipFill>
          <a:blip r:embed="rId3"/>
          <a:stretch>
            <a:fillRect/>
          </a:stretch>
        </p:blipFill>
        <p:spPr>
          <a:xfrm>
            <a:off x="11593829" y="100012"/>
            <a:ext cx="554784" cy="554784"/>
          </a:xfrm>
          <a:prstGeom prst="rect">
            <a:avLst/>
          </a:prstGeom>
        </p:spPr>
      </p:pic>
    </p:spTree>
    <p:extLst>
      <p:ext uri="{BB962C8B-B14F-4D97-AF65-F5344CB8AC3E}">
        <p14:creationId xmlns:p14="http://schemas.microsoft.com/office/powerpoint/2010/main" val="26075449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A507-34EF-A2F0-C487-0FC411D4B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7E8548-A911-78D9-10D0-8D03F9A67D11}"/>
              </a:ext>
            </a:extLst>
          </p:cNvPr>
          <p:cNvSpPr>
            <a:spLocks noGrp="1"/>
          </p:cNvSpPr>
          <p:nvPr>
            <p:ph type="title"/>
          </p:nvPr>
        </p:nvSpPr>
        <p:spPr>
          <a:xfrm>
            <a:off x="533446" y="1510525"/>
            <a:ext cx="10995659" cy="757663"/>
          </a:xfrm>
        </p:spPr>
        <p:txBody>
          <a:bodyPr>
            <a:normAutofit fontScale="90000"/>
          </a:bodyPr>
          <a:lstStyle/>
          <a:p>
            <a:pPr lvl="0">
              <a:lnSpc>
                <a:spcPct val="120000"/>
              </a:lnSpc>
              <a:spcBef>
                <a:spcPts val="1000"/>
              </a:spcBef>
            </a:pPr>
            <a:r>
              <a:rPr lang="en-US" sz="2000" dirty="0">
                <a:solidFill>
                  <a:srgbClr val="00B0F0"/>
                </a:solidFill>
                <a:latin typeface="Univers Light"/>
                <a:ea typeface="+mn-ea"/>
                <a:cs typeface="+mn-cs"/>
              </a:rPr>
              <a:t>Market Access: </a:t>
            </a:r>
            <a:r>
              <a:rPr lang="en-US" sz="2000" dirty="0">
                <a:solidFill>
                  <a:prstClr val="black"/>
                </a:solidFill>
                <a:latin typeface="Univers Light"/>
                <a:ea typeface="+mn-ea"/>
                <a:cs typeface="+mn-cs"/>
              </a:rPr>
              <a:t>Many retail and wholesale buyers, including grocery stores, restaurants, and food service providers, require assurance of produce safety from their suppliers. </a:t>
            </a:r>
          </a:p>
        </p:txBody>
      </p:sp>
      <p:sp>
        <p:nvSpPr>
          <p:cNvPr id="5" name="Title 1">
            <a:extLst>
              <a:ext uri="{FF2B5EF4-FFF2-40B4-BE49-F238E27FC236}">
                <a16:creationId xmlns:a16="http://schemas.microsoft.com/office/drawing/2014/main" id="{AD625910-2069-ED5E-4620-0A9AE45E2C76}"/>
              </a:ext>
            </a:extLst>
          </p:cNvPr>
          <p:cNvSpPr txBox="1">
            <a:spLocks/>
          </p:cNvSpPr>
          <p:nvPr/>
        </p:nvSpPr>
        <p:spPr>
          <a:xfrm>
            <a:off x="647330" y="2440876"/>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dirty="0"/>
              <a:t> </a:t>
            </a:r>
          </a:p>
        </p:txBody>
      </p:sp>
      <p:sp>
        <p:nvSpPr>
          <p:cNvPr id="3" name="Slide Number Placeholder 2">
            <a:extLst>
              <a:ext uri="{FF2B5EF4-FFF2-40B4-BE49-F238E27FC236}">
                <a16:creationId xmlns:a16="http://schemas.microsoft.com/office/drawing/2014/main" id="{A1406D2E-F732-2133-3FAB-831646522103}"/>
              </a:ext>
            </a:extLst>
          </p:cNvPr>
          <p:cNvSpPr>
            <a:spLocks noGrp="1"/>
          </p:cNvSpPr>
          <p:nvPr>
            <p:ph type="sldNum" sz="quarter" idx="12"/>
          </p:nvPr>
        </p:nvSpPr>
        <p:spPr/>
        <p:txBody>
          <a:bodyPr/>
          <a:lstStyle/>
          <a:p>
            <a:fld id="{6CB39E08-E0E5-4B1A-8F7D-08FE7678A3B6}" type="slidenum">
              <a:rPr lang="en-US" smtClean="0"/>
              <a:t>10</a:t>
            </a:fld>
            <a:endParaRPr lang="en-US"/>
          </a:p>
        </p:txBody>
      </p:sp>
      <p:pic>
        <p:nvPicPr>
          <p:cNvPr id="4" name="Picture 3">
            <a:extLst>
              <a:ext uri="{FF2B5EF4-FFF2-40B4-BE49-F238E27FC236}">
                <a16:creationId xmlns:a16="http://schemas.microsoft.com/office/drawing/2014/main" id="{3EECB09B-D475-18A2-922B-F8424382CBEE}"/>
              </a:ext>
            </a:extLst>
          </p:cNvPr>
          <p:cNvPicPr>
            <a:picLocks noChangeAspect="1"/>
          </p:cNvPicPr>
          <p:nvPr/>
        </p:nvPicPr>
        <p:blipFill>
          <a:blip r:embed="rId3"/>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B2B32234-56A6-7296-F90C-1498DC6E0B3A}"/>
              </a:ext>
            </a:extLst>
          </p:cNvPr>
          <p:cNvPicPr>
            <a:picLocks noChangeAspect="1"/>
          </p:cNvPicPr>
          <p:nvPr/>
        </p:nvPicPr>
        <p:blipFill>
          <a:blip r:embed="rId4"/>
          <a:stretch>
            <a:fillRect/>
          </a:stretch>
        </p:blipFill>
        <p:spPr>
          <a:xfrm>
            <a:off x="0" y="0"/>
            <a:ext cx="1066892" cy="957155"/>
          </a:xfrm>
          <a:prstGeom prst="rect">
            <a:avLst/>
          </a:prstGeom>
        </p:spPr>
      </p:pic>
      <p:sp>
        <p:nvSpPr>
          <p:cNvPr id="9" name="AutoShape 2" descr="Food safety regulations | 7 principles of HACCP plans">
            <a:extLst>
              <a:ext uri="{FF2B5EF4-FFF2-40B4-BE49-F238E27FC236}">
                <a16:creationId xmlns:a16="http://schemas.microsoft.com/office/drawing/2014/main" id="{CE44AC17-14BB-987A-8F3A-78DDBD360D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586B1D64-B54E-9C54-26EA-BD4E277167E3}"/>
              </a:ext>
            </a:extLst>
          </p:cNvPr>
          <p:cNvPicPr>
            <a:picLocks noChangeAspect="1"/>
          </p:cNvPicPr>
          <p:nvPr/>
        </p:nvPicPr>
        <p:blipFill>
          <a:blip r:embed="rId5"/>
          <a:stretch>
            <a:fillRect/>
          </a:stretch>
        </p:blipFill>
        <p:spPr>
          <a:xfrm>
            <a:off x="4264387" y="2611163"/>
            <a:ext cx="3533775" cy="3661621"/>
          </a:xfrm>
          <a:prstGeom prst="rect">
            <a:avLst/>
          </a:prstGeom>
        </p:spPr>
      </p:pic>
      <p:sp>
        <p:nvSpPr>
          <p:cNvPr id="10" name="Title 1">
            <a:extLst>
              <a:ext uri="{FF2B5EF4-FFF2-40B4-BE49-F238E27FC236}">
                <a16:creationId xmlns:a16="http://schemas.microsoft.com/office/drawing/2014/main" id="{5031E0B5-6DFD-924D-6CA7-75B56F2CBB25}"/>
              </a:ext>
            </a:extLst>
          </p:cNvPr>
          <p:cNvSpPr txBox="1">
            <a:spLocks/>
          </p:cNvSpPr>
          <p:nvPr/>
        </p:nvSpPr>
        <p:spPr>
          <a:xfrm>
            <a:off x="548639" y="950977"/>
            <a:ext cx="10995659" cy="674624"/>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pPr algn="ctr"/>
            <a:r>
              <a:rPr lang="en-US" sz="2800">
                <a:solidFill>
                  <a:srgbClr val="00B0F0"/>
                </a:solidFill>
              </a:rPr>
              <a:t>Importance of produce safety</a:t>
            </a:r>
            <a:endParaRPr lang="en-US" sz="2800" dirty="0">
              <a:solidFill>
                <a:srgbClr val="00B0F0"/>
              </a:solidFill>
            </a:endParaRPr>
          </a:p>
        </p:txBody>
      </p:sp>
    </p:spTree>
    <p:extLst>
      <p:ext uri="{BB962C8B-B14F-4D97-AF65-F5344CB8AC3E}">
        <p14:creationId xmlns:p14="http://schemas.microsoft.com/office/powerpoint/2010/main" val="579003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34DCE-CC90-35DE-DC90-6D3CF9B74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DC643-4069-4FC9-95EB-1BEFCBDBD0F4}"/>
              </a:ext>
            </a:extLst>
          </p:cNvPr>
          <p:cNvSpPr>
            <a:spLocks noGrp="1"/>
          </p:cNvSpPr>
          <p:nvPr>
            <p:ph type="title"/>
          </p:nvPr>
        </p:nvSpPr>
        <p:spPr>
          <a:xfrm>
            <a:off x="548639" y="950976"/>
            <a:ext cx="10995659" cy="749235"/>
          </a:xfrm>
        </p:spPr>
        <p:txBody>
          <a:bodyPr>
            <a:normAutofit/>
          </a:bodyPr>
          <a:lstStyle/>
          <a:p>
            <a:pPr algn="ctr"/>
            <a:r>
              <a:rPr lang="en-US" sz="2800" dirty="0">
                <a:solidFill>
                  <a:srgbClr val="00B0F0"/>
                </a:solidFill>
              </a:rPr>
              <a:t>Produce-related foodborne pathogens</a:t>
            </a:r>
          </a:p>
        </p:txBody>
      </p:sp>
      <p:sp>
        <p:nvSpPr>
          <p:cNvPr id="13" name="TextBox 12">
            <a:extLst>
              <a:ext uri="{FF2B5EF4-FFF2-40B4-BE49-F238E27FC236}">
                <a16:creationId xmlns:a16="http://schemas.microsoft.com/office/drawing/2014/main" id="{E4DC3025-E10C-B2B1-F280-F7518ACD9B88}"/>
              </a:ext>
            </a:extLst>
          </p:cNvPr>
          <p:cNvSpPr txBox="1"/>
          <p:nvPr/>
        </p:nvSpPr>
        <p:spPr>
          <a:xfrm>
            <a:off x="548639" y="1700211"/>
            <a:ext cx="10307423" cy="4185761"/>
          </a:xfrm>
          <a:prstGeom prst="rect">
            <a:avLst/>
          </a:prstGeom>
          <a:noFill/>
        </p:spPr>
        <p:txBody>
          <a:bodyPr wrap="square">
            <a:spAutoFit/>
          </a:bodyPr>
          <a:lstStyle/>
          <a:p>
            <a:r>
              <a:rPr lang="en-US" sz="1400" dirty="0">
                <a:solidFill>
                  <a:srgbClr val="00B0F0"/>
                </a:solidFill>
              </a:rPr>
              <a:t>Salmonella: </a:t>
            </a:r>
            <a:r>
              <a:rPr lang="en-US" sz="1400" dirty="0"/>
              <a:t>Salmonella can contaminate a wide range of produce, including leafy greens, tomatoes, melons, sprouts, and herbs.</a:t>
            </a:r>
          </a:p>
          <a:p>
            <a:r>
              <a:rPr lang="en-US" sz="1400" dirty="0"/>
              <a:t> </a:t>
            </a:r>
          </a:p>
          <a:p>
            <a:r>
              <a:rPr lang="en-US" sz="1400" dirty="0">
                <a:solidFill>
                  <a:srgbClr val="00B0F0"/>
                </a:solidFill>
              </a:rPr>
              <a:t>Escherichia coli (E. coli): </a:t>
            </a:r>
            <a:r>
              <a:rPr lang="en-US" sz="1400" dirty="0"/>
              <a:t>Certain strains of E. coli, such as E. coli O157:H7, are associated with foodborne illness from contaminated produce, particularly leafy greens and sprouts. </a:t>
            </a:r>
          </a:p>
          <a:p>
            <a:endParaRPr lang="en-US" sz="1400" dirty="0"/>
          </a:p>
          <a:p>
            <a:r>
              <a:rPr lang="en-US" sz="1400" dirty="0">
                <a:solidFill>
                  <a:srgbClr val="00B0F0"/>
                </a:solidFill>
              </a:rPr>
              <a:t>Listeria monocytogenes: </a:t>
            </a:r>
            <a:r>
              <a:rPr lang="en-US" sz="1400" dirty="0"/>
              <a:t>Listeria can contaminate various types of produce, including fresh-cut fruits, vegetables, and unpasteurized juices. </a:t>
            </a:r>
          </a:p>
          <a:p>
            <a:endParaRPr lang="en-US" sz="1400" dirty="0"/>
          </a:p>
          <a:p>
            <a:r>
              <a:rPr lang="en-US" sz="1400" dirty="0">
                <a:solidFill>
                  <a:srgbClr val="00B0F0"/>
                </a:solidFill>
              </a:rPr>
              <a:t>Norovirus: </a:t>
            </a:r>
            <a:r>
              <a:rPr lang="en-US" sz="1400" dirty="0"/>
              <a:t>While norovirus is commonly associated with foodborne outbreaks linked to ready-to-eat foods, it can also contaminate produce, especially if handled by infected individuals. </a:t>
            </a:r>
          </a:p>
          <a:p>
            <a:endParaRPr lang="en-US" sz="1400" dirty="0"/>
          </a:p>
          <a:p>
            <a:r>
              <a:rPr lang="en-US" sz="1400" dirty="0">
                <a:solidFill>
                  <a:srgbClr val="00B0F0"/>
                </a:solidFill>
              </a:rPr>
              <a:t>Campylobacter: </a:t>
            </a:r>
            <a:r>
              <a:rPr lang="en-US" sz="1400" dirty="0"/>
              <a:t>Although primarily associated with raw poultry, Campylobacter can also contaminate produce, particularly through cross-contamination. </a:t>
            </a:r>
          </a:p>
          <a:p>
            <a:endParaRPr lang="en-US" sz="1400" dirty="0"/>
          </a:p>
          <a:p>
            <a:r>
              <a:rPr lang="en-US" sz="1400" dirty="0">
                <a:solidFill>
                  <a:srgbClr val="00B0F0"/>
                </a:solidFill>
              </a:rPr>
              <a:t>Clostridium botulinum: </a:t>
            </a:r>
            <a:r>
              <a:rPr lang="en-US" sz="1400" dirty="0"/>
              <a:t>While rare, Clostridium botulinum spores can contaminate certain low-acid vegetables and fruits, particularly when improperly processed or stored</a:t>
            </a:r>
          </a:p>
          <a:p>
            <a:endParaRPr lang="en-US" sz="1400" dirty="0"/>
          </a:p>
          <a:p>
            <a:r>
              <a:rPr lang="en-US" sz="1400" dirty="0">
                <a:solidFill>
                  <a:srgbClr val="00B0F0"/>
                </a:solidFill>
              </a:rPr>
              <a:t>Toxoplasma gondii: </a:t>
            </a:r>
            <a:r>
              <a:rPr lang="en-US" sz="1400" dirty="0"/>
              <a:t>Toxoplasma can contaminate soil and water, leading to contamination of fruits and vegetables grown in contaminated areas</a:t>
            </a:r>
            <a:endParaRPr lang="en-US" sz="1400" dirty="0">
              <a:solidFill>
                <a:srgbClr val="00B0F0"/>
              </a:solidFill>
            </a:endParaRPr>
          </a:p>
        </p:txBody>
      </p:sp>
      <p:sp>
        <p:nvSpPr>
          <p:cNvPr id="3" name="Slide Number Placeholder 2">
            <a:extLst>
              <a:ext uri="{FF2B5EF4-FFF2-40B4-BE49-F238E27FC236}">
                <a16:creationId xmlns:a16="http://schemas.microsoft.com/office/drawing/2014/main" id="{A2A94964-5C8F-326B-EDC5-CD3D0015691F}"/>
              </a:ext>
            </a:extLst>
          </p:cNvPr>
          <p:cNvSpPr>
            <a:spLocks noGrp="1"/>
          </p:cNvSpPr>
          <p:nvPr>
            <p:ph type="sldNum" sz="quarter" idx="12"/>
          </p:nvPr>
        </p:nvSpPr>
        <p:spPr/>
        <p:txBody>
          <a:bodyPr/>
          <a:lstStyle/>
          <a:p>
            <a:fld id="{6CB39E08-E0E5-4B1A-8F7D-08FE7678A3B6}" type="slidenum">
              <a:rPr lang="en-US" smtClean="0"/>
              <a:t>11</a:t>
            </a:fld>
            <a:endParaRPr lang="en-US"/>
          </a:p>
        </p:txBody>
      </p:sp>
      <p:pic>
        <p:nvPicPr>
          <p:cNvPr id="4" name="Picture 3">
            <a:extLst>
              <a:ext uri="{FF2B5EF4-FFF2-40B4-BE49-F238E27FC236}">
                <a16:creationId xmlns:a16="http://schemas.microsoft.com/office/drawing/2014/main" id="{75E72E12-9008-FAE1-2684-93D66CB63957}"/>
              </a:ext>
            </a:extLst>
          </p:cNvPr>
          <p:cNvPicPr>
            <a:picLocks noChangeAspect="1"/>
          </p:cNvPicPr>
          <p:nvPr/>
        </p:nvPicPr>
        <p:blipFill>
          <a:blip r:embed="rId2"/>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B78974C8-9063-14FC-F7CE-B28BF9492722}"/>
              </a:ext>
            </a:extLst>
          </p:cNvPr>
          <p:cNvPicPr>
            <a:picLocks noChangeAspect="1"/>
          </p:cNvPicPr>
          <p:nvPr/>
        </p:nvPicPr>
        <p:blipFill>
          <a:blip r:embed="rId3"/>
          <a:stretch>
            <a:fillRect/>
          </a:stretch>
        </p:blipFill>
        <p:spPr>
          <a:xfrm>
            <a:off x="11365597" y="100012"/>
            <a:ext cx="554784" cy="554784"/>
          </a:xfrm>
          <a:prstGeom prst="rect">
            <a:avLst/>
          </a:prstGeom>
        </p:spPr>
      </p:pic>
    </p:spTree>
    <p:extLst>
      <p:ext uri="{BB962C8B-B14F-4D97-AF65-F5344CB8AC3E}">
        <p14:creationId xmlns:p14="http://schemas.microsoft.com/office/powerpoint/2010/main" val="380573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C511D-BC5F-90AA-B9A2-49643A5371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EC167-041C-1388-F2B8-5D4C408C66F4}"/>
              </a:ext>
            </a:extLst>
          </p:cNvPr>
          <p:cNvSpPr>
            <a:spLocks noGrp="1"/>
          </p:cNvSpPr>
          <p:nvPr>
            <p:ph type="title"/>
          </p:nvPr>
        </p:nvSpPr>
        <p:spPr>
          <a:xfrm>
            <a:off x="181190" y="884967"/>
            <a:ext cx="10995659" cy="1077849"/>
          </a:xfrm>
        </p:spPr>
        <p:txBody>
          <a:bodyPr>
            <a:normAutofit/>
          </a:bodyPr>
          <a:lstStyle/>
          <a:p>
            <a:pPr lvl="0" algn="ctr" defTabSz="457200">
              <a:lnSpc>
                <a:spcPct val="100000"/>
              </a:lnSpc>
              <a:spcBef>
                <a:spcPts val="0"/>
              </a:spcBef>
            </a:pPr>
            <a:r>
              <a:rPr lang="en-US" sz="2800" dirty="0">
                <a:solidFill>
                  <a:srgbClr val="00B0F0"/>
                </a:solidFill>
              </a:rPr>
              <a:t>Introduction to common sources of produce contamination </a:t>
            </a:r>
          </a:p>
        </p:txBody>
      </p:sp>
      <p:sp>
        <p:nvSpPr>
          <p:cNvPr id="5" name="Title 1">
            <a:extLst>
              <a:ext uri="{FF2B5EF4-FFF2-40B4-BE49-F238E27FC236}">
                <a16:creationId xmlns:a16="http://schemas.microsoft.com/office/drawing/2014/main" id="{64A07AD6-E5D7-C477-3390-A16A4F894ED0}"/>
              </a:ext>
            </a:extLst>
          </p:cNvPr>
          <p:cNvSpPr txBox="1">
            <a:spLocks/>
          </p:cNvSpPr>
          <p:nvPr/>
        </p:nvSpPr>
        <p:spPr>
          <a:xfrm>
            <a:off x="598170" y="2432555"/>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dirty="0"/>
              <a:t> </a:t>
            </a:r>
          </a:p>
        </p:txBody>
      </p:sp>
      <p:sp>
        <p:nvSpPr>
          <p:cNvPr id="3" name="Slide Number Placeholder 2">
            <a:extLst>
              <a:ext uri="{FF2B5EF4-FFF2-40B4-BE49-F238E27FC236}">
                <a16:creationId xmlns:a16="http://schemas.microsoft.com/office/drawing/2014/main" id="{D44832A6-482C-55C8-42B6-530F8A5756EA}"/>
              </a:ext>
            </a:extLst>
          </p:cNvPr>
          <p:cNvSpPr>
            <a:spLocks noGrp="1"/>
          </p:cNvSpPr>
          <p:nvPr>
            <p:ph type="sldNum" sz="quarter" idx="12"/>
          </p:nvPr>
        </p:nvSpPr>
        <p:spPr/>
        <p:txBody>
          <a:bodyPr/>
          <a:lstStyle/>
          <a:p>
            <a:fld id="{6CB39E08-E0E5-4B1A-8F7D-08FE7678A3B6}" type="slidenum">
              <a:rPr lang="en-US" smtClean="0"/>
              <a:t>12</a:t>
            </a:fld>
            <a:endParaRPr lang="en-US"/>
          </a:p>
        </p:txBody>
      </p:sp>
      <p:pic>
        <p:nvPicPr>
          <p:cNvPr id="4" name="Picture 3">
            <a:extLst>
              <a:ext uri="{FF2B5EF4-FFF2-40B4-BE49-F238E27FC236}">
                <a16:creationId xmlns:a16="http://schemas.microsoft.com/office/drawing/2014/main" id="{C8BD1200-264B-9ACC-D8EA-06AF4760C350}"/>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12ABBEDC-1275-B849-9243-8AD0FC0547E3}"/>
              </a:ext>
            </a:extLst>
          </p:cNvPr>
          <p:cNvPicPr>
            <a:picLocks noChangeAspect="1"/>
          </p:cNvPicPr>
          <p:nvPr/>
        </p:nvPicPr>
        <p:blipFill>
          <a:blip r:embed="rId3"/>
          <a:stretch>
            <a:fillRect/>
          </a:stretch>
        </p:blipFill>
        <p:spPr>
          <a:xfrm>
            <a:off x="0" y="0"/>
            <a:ext cx="1066892" cy="957155"/>
          </a:xfrm>
          <a:prstGeom prst="rect">
            <a:avLst/>
          </a:prstGeom>
        </p:spPr>
      </p:pic>
      <p:sp>
        <p:nvSpPr>
          <p:cNvPr id="13" name="TextBox 12">
            <a:extLst>
              <a:ext uri="{FF2B5EF4-FFF2-40B4-BE49-F238E27FC236}">
                <a16:creationId xmlns:a16="http://schemas.microsoft.com/office/drawing/2014/main" id="{0E86F237-410A-7F6F-42F3-82693A7F2F2F}"/>
              </a:ext>
            </a:extLst>
          </p:cNvPr>
          <p:cNvSpPr txBox="1"/>
          <p:nvPr/>
        </p:nvSpPr>
        <p:spPr>
          <a:xfrm>
            <a:off x="895465" y="1182023"/>
            <a:ext cx="9069146" cy="1908215"/>
          </a:xfrm>
          <a:prstGeom prst="rect">
            <a:avLst/>
          </a:prstGeom>
          <a:noFill/>
        </p:spPr>
        <p:txBody>
          <a:bodyPr wrap="square" rtlCol="0">
            <a:spAutoFit/>
          </a:bodyPr>
          <a:lstStyle/>
          <a:p>
            <a:pPr algn="ctr"/>
            <a:endParaRPr lang="en-US" dirty="0"/>
          </a:p>
          <a:p>
            <a:r>
              <a:rPr lang="en-US" sz="1400" dirty="0">
                <a:solidFill>
                  <a:srgbClr val="00B0F0"/>
                </a:solidFill>
              </a:rPr>
              <a:t>Environmental Factors</a:t>
            </a:r>
            <a:r>
              <a:rPr lang="en-US" dirty="0"/>
              <a:t>: </a:t>
            </a:r>
            <a:r>
              <a:rPr lang="en-US" sz="1400" dirty="0"/>
              <a:t>Environmental conditions such as temperature, humidity, and moisture levels can influence the survival and growth of pathogens on produce. Warm and humid environments provide favorable conditions for microbial proliferation, increasing the risk of contamination.</a:t>
            </a:r>
          </a:p>
          <a:p>
            <a:endParaRPr lang="en-US" dirty="0"/>
          </a:p>
          <a:p>
            <a:endParaRPr lang="en-US" dirty="0"/>
          </a:p>
          <a:p>
            <a:endParaRPr lang="en-US" dirty="0"/>
          </a:p>
        </p:txBody>
      </p:sp>
      <p:pic>
        <p:nvPicPr>
          <p:cNvPr id="9" name="Picture 8">
            <a:extLst>
              <a:ext uri="{FF2B5EF4-FFF2-40B4-BE49-F238E27FC236}">
                <a16:creationId xmlns:a16="http://schemas.microsoft.com/office/drawing/2014/main" id="{2DF0B005-7E0F-AE87-3948-BB7CBB362651}"/>
              </a:ext>
            </a:extLst>
          </p:cNvPr>
          <p:cNvPicPr>
            <a:picLocks noChangeAspect="1"/>
          </p:cNvPicPr>
          <p:nvPr/>
        </p:nvPicPr>
        <p:blipFill>
          <a:blip r:embed="rId4"/>
          <a:stretch>
            <a:fillRect/>
          </a:stretch>
        </p:blipFill>
        <p:spPr>
          <a:xfrm>
            <a:off x="3527842" y="2548729"/>
            <a:ext cx="4006813" cy="3227831"/>
          </a:xfrm>
          <a:prstGeom prst="rect">
            <a:avLst/>
          </a:prstGeom>
        </p:spPr>
      </p:pic>
    </p:spTree>
    <p:extLst>
      <p:ext uri="{BB962C8B-B14F-4D97-AF65-F5344CB8AC3E}">
        <p14:creationId xmlns:p14="http://schemas.microsoft.com/office/powerpoint/2010/main" val="1595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B5B81-08FE-F6BE-3AD0-D3AD18A36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F1DE7-06EF-928B-FDA3-00148B113A88}"/>
              </a:ext>
            </a:extLst>
          </p:cNvPr>
          <p:cNvSpPr>
            <a:spLocks noGrp="1"/>
          </p:cNvSpPr>
          <p:nvPr>
            <p:ph type="title"/>
          </p:nvPr>
        </p:nvSpPr>
        <p:spPr>
          <a:xfrm>
            <a:off x="548639" y="950976"/>
            <a:ext cx="10995659" cy="646331"/>
          </a:xfrm>
        </p:spPr>
        <p:txBody>
          <a:bodyPr>
            <a:normAutofit/>
          </a:bodyPr>
          <a:lstStyle/>
          <a:p>
            <a:r>
              <a:rPr lang="en-US" sz="2800" dirty="0">
                <a:solidFill>
                  <a:srgbClr val="00B0F0"/>
                </a:solidFill>
              </a:rPr>
              <a:t>Introduction to common sources of produce contamination </a:t>
            </a:r>
            <a:endParaRPr lang="en-US" sz="2800" spc="200" dirty="0">
              <a:solidFill>
                <a:srgbClr val="00B050"/>
              </a:solidFill>
              <a:latin typeface="+mn-lt"/>
              <a:ea typeface="+mn-ea"/>
              <a:cs typeface="+mn-cs"/>
            </a:endParaRPr>
          </a:p>
        </p:txBody>
      </p:sp>
      <p:sp>
        <p:nvSpPr>
          <p:cNvPr id="5" name="Title 1">
            <a:extLst>
              <a:ext uri="{FF2B5EF4-FFF2-40B4-BE49-F238E27FC236}">
                <a16:creationId xmlns:a16="http://schemas.microsoft.com/office/drawing/2014/main" id="{1634A06A-10B8-4E53-1F8C-0619DD53A887}"/>
              </a:ext>
            </a:extLst>
          </p:cNvPr>
          <p:cNvSpPr txBox="1">
            <a:spLocks/>
          </p:cNvSpPr>
          <p:nvPr/>
        </p:nvSpPr>
        <p:spPr>
          <a:xfrm>
            <a:off x="598170" y="2432555"/>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dirty="0"/>
              <a:t> </a:t>
            </a:r>
          </a:p>
        </p:txBody>
      </p:sp>
      <p:sp>
        <p:nvSpPr>
          <p:cNvPr id="3" name="Slide Number Placeholder 2">
            <a:extLst>
              <a:ext uri="{FF2B5EF4-FFF2-40B4-BE49-F238E27FC236}">
                <a16:creationId xmlns:a16="http://schemas.microsoft.com/office/drawing/2014/main" id="{15BE8558-432E-C0FA-8B0C-1788B35CB4BC}"/>
              </a:ext>
            </a:extLst>
          </p:cNvPr>
          <p:cNvSpPr>
            <a:spLocks noGrp="1"/>
          </p:cNvSpPr>
          <p:nvPr>
            <p:ph type="sldNum" sz="quarter" idx="12"/>
          </p:nvPr>
        </p:nvSpPr>
        <p:spPr/>
        <p:txBody>
          <a:bodyPr/>
          <a:lstStyle/>
          <a:p>
            <a:fld id="{6CB39E08-E0E5-4B1A-8F7D-08FE7678A3B6}" type="slidenum">
              <a:rPr lang="en-US" smtClean="0"/>
              <a:t>13</a:t>
            </a:fld>
            <a:endParaRPr lang="en-US"/>
          </a:p>
        </p:txBody>
      </p:sp>
      <p:pic>
        <p:nvPicPr>
          <p:cNvPr id="4" name="Picture 3">
            <a:extLst>
              <a:ext uri="{FF2B5EF4-FFF2-40B4-BE49-F238E27FC236}">
                <a16:creationId xmlns:a16="http://schemas.microsoft.com/office/drawing/2014/main" id="{5B6241DA-F317-4EE0-28FC-1A5EF7E136A4}"/>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C639E17E-6F44-F084-AE7F-BC2DA54B430C}"/>
              </a:ext>
            </a:extLst>
          </p:cNvPr>
          <p:cNvPicPr>
            <a:picLocks noChangeAspect="1"/>
          </p:cNvPicPr>
          <p:nvPr/>
        </p:nvPicPr>
        <p:blipFill>
          <a:blip r:embed="rId3"/>
          <a:stretch>
            <a:fillRect/>
          </a:stretch>
        </p:blipFill>
        <p:spPr>
          <a:xfrm>
            <a:off x="0" y="0"/>
            <a:ext cx="1066892" cy="957155"/>
          </a:xfrm>
          <a:prstGeom prst="rect">
            <a:avLst/>
          </a:prstGeom>
        </p:spPr>
      </p:pic>
      <p:sp>
        <p:nvSpPr>
          <p:cNvPr id="7" name="TextBox 6">
            <a:extLst>
              <a:ext uri="{FF2B5EF4-FFF2-40B4-BE49-F238E27FC236}">
                <a16:creationId xmlns:a16="http://schemas.microsoft.com/office/drawing/2014/main" id="{EA6BD303-13E1-202C-59A3-B33214416175}"/>
              </a:ext>
            </a:extLst>
          </p:cNvPr>
          <p:cNvSpPr txBox="1"/>
          <p:nvPr/>
        </p:nvSpPr>
        <p:spPr>
          <a:xfrm>
            <a:off x="598170" y="1353910"/>
            <a:ext cx="9104319" cy="1384995"/>
          </a:xfrm>
          <a:prstGeom prst="rect">
            <a:avLst/>
          </a:prstGeom>
          <a:noFill/>
        </p:spPr>
        <p:txBody>
          <a:bodyPr wrap="square" rtlCol="0">
            <a:spAutoFit/>
          </a:bodyPr>
          <a:lstStyle/>
          <a:p>
            <a:pPr lvl="0"/>
            <a:r>
              <a:rPr lang="en-US" sz="1400" dirty="0">
                <a:solidFill>
                  <a:srgbClr val="00B0F0"/>
                </a:solidFill>
              </a:rPr>
              <a:t>Environmental Contamination: </a:t>
            </a:r>
          </a:p>
          <a:p>
            <a:pPr lvl="0"/>
            <a:endParaRPr lang="en-US" sz="1400" dirty="0">
              <a:solidFill>
                <a:srgbClr val="00B0F0"/>
              </a:solidFill>
            </a:endParaRPr>
          </a:p>
          <a:p>
            <a:r>
              <a:rPr lang="en-US" sz="1400" dirty="0"/>
              <a:t>Wildlife and Pest Intrusion: Wildlife, birds, insects, and rodents can carry pathogens and contaminate produce through direct contact or fecal contamination. Pest infestations in fields, storage areas, or processing facilities can introduce contaminants to fruits and vegetables.</a:t>
            </a:r>
          </a:p>
          <a:p>
            <a:pPr lvl="0"/>
            <a:endParaRPr lang="en-US" sz="1400" dirty="0">
              <a:solidFill>
                <a:prstClr val="black"/>
              </a:solidFill>
            </a:endParaRPr>
          </a:p>
        </p:txBody>
      </p:sp>
      <p:pic>
        <p:nvPicPr>
          <p:cNvPr id="8" name="Picture 7">
            <a:extLst>
              <a:ext uri="{FF2B5EF4-FFF2-40B4-BE49-F238E27FC236}">
                <a16:creationId xmlns:a16="http://schemas.microsoft.com/office/drawing/2014/main" id="{6BFDE999-8802-CA3A-7713-07ED4C348BD9}"/>
              </a:ext>
            </a:extLst>
          </p:cNvPr>
          <p:cNvPicPr>
            <a:picLocks noChangeAspect="1"/>
          </p:cNvPicPr>
          <p:nvPr/>
        </p:nvPicPr>
        <p:blipFill>
          <a:blip r:embed="rId4"/>
          <a:stretch>
            <a:fillRect/>
          </a:stretch>
        </p:blipFill>
        <p:spPr>
          <a:xfrm>
            <a:off x="7359878" y="1858787"/>
            <a:ext cx="3085002" cy="3085002"/>
          </a:xfrm>
          <a:prstGeom prst="rect">
            <a:avLst/>
          </a:prstGeom>
        </p:spPr>
      </p:pic>
      <p:pic>
        <p:nvPicPr>
          <p:cNvPr id="9" name="Picture 8">
            <a:extLst>
              <a:ext uri="{FF2B5EF4-FFF2-40B4-BE49-F238E27FC236}">
                <a16:creationId xmlns:a16="http://schemas.microsoft.com/office/drawing/2014/main" id="{350AE0A9-F807-FF3A-C7E3-1D7AA0F0B38D}"/>
              </a:ext>
            </a:extLst>
          </p:cNvPr>
          <p:cNvPicPr>
            <a:picLocks noChangeAspect="1"/>
          </p:cNvPicPr>
          <p:nvPr/>
        </p:nvPicPr>
        <p:blipFill>
          <a:blip r:embed="rId5"/>
          <a:stretch>
            <a:fillRect/>
          </a:stretch>
        </p:blipFill>
        <p:spPr>
          <a:xfrm>
            <a:off x="5454514" y="2280063"/>
            <a:ext cx="2145978" cy="2145978"/>
          </a:xfrm>
          <a:prstGeom prst="rect">
            <a:avLst/>
          </a:prstGeom>
        </p:spPr>
      </p:pic>
      <p:pic>
        <p:nvPicPr>
          <p:cNvPr id="10" name="Picture 9">
            <a:extLst>
              <a:ext uri="{FF2B5EF4-FFF2-40B4-BE49-F238E27FC236}">
                <a16:creationId xmlns:a16="http://schemas.microsoft.com/office/drawing/2014/main" id="{3B287E85-C3E0-4DF9-EFB5-B538DBC0E1A2}"/>
              </a:ext>
            </a:extLst>
          </p:cNvPr>
          <p:cNvPicPr>
            <a:picLocks noChangeAspect="1"/>
          </p:cNvPicPr>
          <p:nvPr/>
        </p:nvPicPr>
        <p:blipFill>
          <a:blip r:embed="rId6"/>
          <a:stretch>
            <a:fillRect/>
          </a:stretch>
        </p:blipFill>
        <p:spPr>
          <a:xfrm>
            <a:off x="349235" y="2523104"/>
            <a:ext cx="2469094" cy="2469094"/>
          </a:xfrm>
          <a:prstGeom prst="rect">
            <a:avLst/>
          </a:prstGeom>
        </p:spPr>
      </p:pic>
      <p:pic>
        <p:nvPicPr>
          <p:cNvPr id="11" name="Picture 10">
            <a:extLst>
              <a:ext uri="{FF2B5EF4-FFF2-40B4-BE49-F238E27FC236}">
                <a16:creationId xmlns:a16="http://schemas.microsoft.com/office/drawing/2014/main" id="{99F68C8C-A89F-47B8-2EBD-62C96BAA2EB2}"/>
              </a:ext>
            </a:extLst>
          </p:cNvPr>
          <p:cNvPicPr>
            <a:picLocks noChangeAspect="1"/>
          </p:cNvPicPr>
          <p:nvPr/>
        </p:nvPicPr>
        <p:blipFill>
          <a:blip r:embed="rId7"/>
          <a:stretch>
            <a:fillRect/>
          </a:stretch>
        </p:blipFill>
        <p:spPr>
          <a:xfrm>
            <a:off x="7217761" y="4373648"/>
            <a:ext cx="2078916" cy="2200847"/>
          </a:xfrm>
          <a:prstGeom prst="rect">
            <a:avLst/>
          </a:prstGeom>
        </p:spPr>
      </p:pic>
      <p:pic>
        <p:nvPicPr>
          <p:cNvPr id="12" name="Picture 11">
            <a:extLst>
              <a:ext uri="{FF2B5EF4-FFF2-40B4-BE49-F238E27FC236}">
                <a16:creationId xmlns:a16="http://schemas.microsoft.com/office/drawing/2014/main" id="{9B847251-CDBF-0E01-B65F-8804B1FD5D5B}"/>
              </a:ext>
            </a:extLst>
          </p:cNvPr>
          <p:cNvPicPr>
            <a:picLocks noChangeAspect="1"/>
          </p:cNvPicPr>
          <p:nvPr/>
        </p:nvPicPr>
        <p:blipFill>
          <a:blip r:embed="rId8"/>
          <a:stretch>
            <a:fillRect/>
          </a:stretch>
        </p:blipFill>
        <p:spPr>
          <a:xfrm>
            <a:off x="3239682" y="2742942"/>
            <a:ext cx="2078916" cy="2200847"/>
          </a:xfrm>
          <a:prstGeom prst="rect">
            <a:avLst/>
          </a:prstGeom>
        </p:spPr>
      </p:pic>
      <p:pic>
        <p:nvPicPr>
          <p:cNvPr id="14" name="Picture 13">
            <a:extLst>
              <a:ext uri="{FF2B5EF4-FFF2-40B4-BE49-F238E27FC236}">
                <a16:creationId xmlns:a16="http://schemas.microsoft.com/office/drawing/2014/main" id="{4439F2BB-7016-9A09-109C-69350AA7A4DB}"/>
              </a:ext>
            </a:extLst>
          </p:cNvPr>
          <p:cNvPicPr>
            <a:picLocks noChangeAspect="1"/>
          </p:cNvPicPr>
          <p:nvPr/>
        </p:nvPicPr>
        <p:blipFill>
          <a:blip r:embed="rId9"/>
          <a:stretch>
            <a:fillRect/>
          </a:stretch>
        </p:blipFill>
        <p:spPr>
          <a:xfrm>
            <a:off x="2907971" y="4898547"/>
            <a:ext cx="2456901" cy="1859441"/>
          </a:xfrm>
          <a:prstGeom prst="rect">
            <a:avLst/>
          </a:prstGeom>
        </p:spPr>
      </p:pic>
      <p:pic>
        <p:nvPicPr>
          <p:cNvPr id="15" name="Picture 14">
            <a:extLst>
              <a:ext uri="{FF2B5EF4-FFF2-40B4-BE49-F238E27FC236}">
                <a16:creationId xmlns:a16="http://schemas.microsoft.com/office/drawing/2014/main" id="{BE074FD6-B906-E404-B215-EB416120B07D}"/>
              </a:ext>
            </a:extLst>
          </p:cNvPr>
          <p:cNvPicPr>
            <a:picLocks noChangeAspect="1"/>
          </p:cNvPicPr>
          <p:nvPr/>
        </p:nvPicPr>
        <p:blipFill>
          <a:blip r:embed="rId10"/>
          <a:stretch>
            <a:fillRect/>
          </a:stretch>
        </p:blipFill>
        <p:spPr>
          <a:xfrm>
            <a:off x="4974239" y="4147480"/>
            <a:ext cx="2243522" cy="2243522"/>
          </a:xfrm>
          <a:prstGeom prst="rect">
            <a:avLst/>
          </a:prstGeom>
        </p:spPr>
      </p:pic>
    </p:spTree>
    <p:extLst>
      <p:ext uri="{BB962C8B-B14F-4D97-AF65-F5344CB8AC3E}">
        <p14:creationId xmlns:p14="http://schemas.microsoft.com/office/powerpoint/2010/main" val="237967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F36E1-0FA7-C888-2CFB-5850BCC56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B1444-59B4-A69B-C7B6-A695930AF6D9}"/>
              </a:ext>
            </a:extLst>
          </p:cNvPr>
          <p:cNvSpPr>
            <a:spLocks noGrp="1"/>
          </p:cNvSpPr>
          <p:nvPr>
            <p:ph type="title"/>
          </p:nvPr>
        </p:nvSpPr>
        <p:spPr/>
        <p:txBody>
          <a:bodyPr/>
          <a:lstStyle/>
          <a:p>
            <a:r>
              <a:rPr lang="en-US" sz="2800" dirty="0">
                <a:solidFill>
                  <a:srgbClr val="00B0F0"/>
                </a:solidFill>
              </a:rPr>
              <a:t>Introduction to common sources of produce contamination </a:t>
            </a:r>
            <a:endParaRPr lang="en-US" dirty="0"/>
          </a:p>
        </p:txBody>
      </p:sp>
      <p:sp>
        <p:nvSpPr>
          <p:cNvPr id="5" name="Title 1">
            <a:extLst>
              <a:ext uri="{FF2B5EF4-FFF2-40B4-BE49-F238E27FC236}">
                <a16:creationId xmlns:a16="http://schemas.microsoft.com/office/drawing/2014/main" id="{B21157D7-E0FA-EA36-2FFA-958A4819598A}"/>
              </a:ext>
            </a:extLst>
          </p:cNvPr>
          <p:cNvSpPr txBox="1">
            <a:spLocks/>
          </p:cNvSpPr>
          <p:nvPr/>
        </p:nvSpPr>
        <p:spPr>
          <a:xfrm>
            <a:off x="533446" y="1633647"/>
            <a:ext cx="10995659" cy="1077849"/>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pPr lvl="0" defTabSz="457200">
              <a:lnSpc>
                <a:spcPct val="100000"/>
              </a:lnSpc>
              <a:spcBef>
                <a:spcPts val="0"/>
              </a:spcBef>
            </a:pPr>
            <a:r>
              <a:rPr lang="en-US" sz="1500" dirty="0">
                <a:solidFill>
                  <a:srgbClr val="00B0F0"/>
                </a:solidFill>
                <a:latin typeface="+mn-lt"/>
                <a:ea typeface="+mn-ea"/>
                <a:cs typeface="+mn-cs"/>
              </a:rPr>
              <a:t>Improper Handling: </a:t>
            </a:r>
          </a:p>
          <a:p>
            <a:pPr lvl="0" defTabSz="457200">
              <a:lnSpc>
                <a:spcPct val="100000"/>
              </a:lnSpc>
              <a:spcBef>
                <a:spcPts val="0"/>
              </a:spcBef>
            </a:pPr>
            <a:endParaRPr lang="en-US" sz="1500" dirty="0">
              <a:solidFill>
                <a:srgbClr val="00B0F0"/>
              </a:solidFill>
              <a:latin typeface="+mn-lt"/>
              <a:ea typeface="+mn-ea"/>
              <a:cs typeface="+mn-cs"/>
            </a:endParaRPr>
          </a:p>
          <a:p>
            <a:pPr lvl="0" defTabSz="457200">
              <a:lnSpc>
                <a:spcPct val="100000"/>
              </a:lnSpc>
              <a:spcBef>
                <a:spcPts val="0"/>
              </a:spcBef>
            </a:pPr>
            <a:r>
              <a:rPr lang="en-US" sz="1500" dirty="0">
                <a:solidFill>
                  <a:prstClr val="black"/>
                </a:solidFill>
                <a:latin typeface="Univers Light"/>
                <a:ea typeface="+mn-ea"/>
                <a:cs typeface="+mn-cs"/>
              </a:rPr>
              <a:t>Poor hygiene practices during harvesting, packing, and transportation can contribute to produce contamination. Contact with unclean surfaces, equipment, or hands contaminated with pathogens can transfer harmful microorganisms to fruits and vegetables.</a:t>
            </a:r>
          </a:p>
          <a:p>
            <a:r>
              <a:rPr lang="en-US" dirty="0"/>
              <a:t> </a:t>
            </a:r>
          </a:p>
        </p:txBody>
      </p:sp>
      <p:sp>
        <p:nvSpPr>
          <p:cNvPr id="3" name="Slide Number Placeholder 2">
            <a:extLst>
              <a:ext uri="{FF2B5EF4-FFF2-40B4-BE49-F238E27FC236}">
                <a16:creationId xmlns:a16="http://schemas.microsoft.com/office/drawing/2014/main" id="{3C04297D-0C5C-CE53-C7C2-D55AC04FD497}"/>
              </a:ext>
            </a:extLst>
          </p:cNvPr>
          <p:cNvSpPr>
            <a:spLocks noGrp="1"/>
          </p:cNvSpPr>
          <p:nvPr>
            <p:ph type="sldNum" sz="quarter" idx="12"/>
          </p:nvPr>
        </p:nvSpPr>
        <p:spPr/>
        <p:txBody>
          <a:bodyPr/>
          <a:lstStyle/>
          <a:p>
            <a:fld id="{6CB39E08-E0E5-4B1A-8F7D-08FE7678A3B6}" type="slidenum">
              <a:rPr lang="en-US" smtClean="0"/>
              <a:t>14</a:t>
            </a:fld>
            <a:endParaRPr lang="en-US"/>
          </a:p>
        </p:txBody>
      </p:sp>
      <p:pic>
        <p:nvPicPr>
          <p:cNvPr id="4" name="Picture 3">
            <a:extLst>
              <a:ext uri="{FF2B5EF4-FFF2-40B4-BE49-F238E27FC236}">
                <a16:creationId xmlns:a16="http://schemas.microsoft.com/office/drawing/2014/main" id="{9A10B0CD-93DF-1A4A-7FC6-468382B6242D}"/>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11A2D478-EF5B-1B26-54D4-26018CD644EE}"/>
              </a:ext>
            </a:extLst>
          </p:cNvPr>
          <p:cNvPicPr>
            <a:picLocks noChangeAspect="1"/>
          </p:cNvPicPr>
          <p:nvPr/>
        </p:nvPicPr>
        <p:blipFill>
          <a:blip r:embed="rId3"/>
          <a:stretch>
            <a:fillRect/>
          </a:stretch>
        </p:blipFill>
        <p:spPr>
          <a:xfrm>
            <a:off x="0" y="0"/>
            <a:ext cx="1066892" cy="957155"/>
          </a:xfrm>
          <a:prstGeom prst="rect">
            <a:avLst/>
          </a:prstGeom>
        </p:spPr>
      </p:pic>
      <p:pic>
        <p:nvPicPr>
          <p:cNvPr id="8" name="Picture 7">
            <a:extLst>
              <a:ext uri="{FF2B5EF4-FFF2-40B4-BE49-F238E27FC236}">
                <a16:creationId xmlns:a16="http://schemas.microsoft.com/office/drawing/2014/main" id="{15C3CA98-8EA5-B2F4-7B90-8C5D6D8975EB}"/>
              </a:ext>
            </a:extLst>
          </p:cNvPr>
          <p:cNvPicPr>
            <a:picLocks noChangeAspect="1"/>
          </p:cNvPicPr>
          <p:nvPr/>
        </p:nvPicPr>
        <p:blipFill>
          <a:blip r:embed="rId4"/>
          <a:stretch>
            <a:fillRect/>
          </a:stretch>
        </p:blipFill>
        <p:spPr>
          <a:xfrm>
            <a:off x="6867144" y="2882241"/>
            <a:ext cx="4142232" cy="3199646"/>
          </a:xfrm>
          <a:prstGeom prst="rect">
            <a:avLst/>
          </a:prstGeom>
        </p:spPr>
      </p:pic>
      <p:pic>
        <p:nvPicPr>
          <p:cNvPr id="10" name="Picture 9">
            <a:extLst>
              <a:ext uri="{FF2B5EF4-FFF2-40B4-BE49-F238E27FC236}">
                <a16:creationId xmlns:a16="http://schemas.microsoft.com/office/drawing/2014/main" id="{3DE08FF5-23BE-9021-AC7B-A3D8E49D5B69}"/>
              </a:ext>
            </a:extLst>
          </p:cNvPr>
          <p:cNvPicPr>
            <a:picLocks noChangeAspect="1"/>
          </p:cNvPicPr>
          <p:nvPr/>
        </p:nvPicPr>
        <p:blipFill>
          <a:blip r:embed="rId5"/>
          <a:stretch>
            <a:fillRect/>
          </a:stretch>
        </p:blipFill>
        <p:spPr>
          <a:xfrm>
            <a:off x="932689" y="2935978"/>
            <a:ext cx="3616606" cy="3199646"/>
          </a:xfrm>
          <a:prstGeom prst="rect">
            <a:avLst/>
          </a:prstGeom>
        </p:spPr>
      </p:pic>
    </p:spTree>
    <p:extLst>
      <p:ext uri="{BB962C8B-B14F-4D97-AF65-F5344CB8AC3E}">
        <p14:creationId xmlns:p14="http://schemas.microsoft.com/office/powerpoint/2010/main" val="207417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B199D-38F9-950C-350A-C0F1839FE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FCABE5-D9D6-5143-DF37-CC730BC68C29}"/>
              </a:ext>
            </a:extLst>
          </p:cNvPr>
          <p:cNvSpPr>
            <a:spLocks noGrp="1"/>
          </p:cNvSpPr>
          <p:nvPr>
            <p:ph type="title"/>
          </p:nvPr>
        </p:nvSpPr>
        <p:spPr>
          <a:xfrm>
            <a:off x="533446" y="1130646"/>
            <a:ext cx="10995659" cy="804672"/>
          </a:xfrm>
        </p:spPr>
        <p:txBody>
          <a:bodyPr/>
          <a:lstStyle/>
          <a:p>
            <a:pPr lvl="0" defTabSz="457200">
              <a:lnSpc>
                <a:spcPct val="100000"/>
              </a:lnSpc>
              <a:spcBef>
                <a:spcPts val="0"/>
              </a:spcBef>
            </a:pPr>
            <a:r>
              <a:rPr lang="en-US" sz="1300" dirty="0">
                <a:solidFill>
                  <a:srgbClr val="00B0F0"/>
                </a:solidFill>
                <a:latin typeface="+mn-lt"/>
                <a:ea typeface="+mn-ea"/>
                <a:cs typeface="+mn-cs"/>
              </a:rPr>
              <a:t>Cross-Contamination: </a:t>
            </a:r>
            <a:r>
              <a:rPr lang="en-US" sz="1400" dirty="0">
                <a:solidFill>
                  <a:prstClr val="black"/>
                </a:solidFill>
                <a:latin typeface="Univers Light"/>
                <a:ea typeface="+mn-ea"/>
                <a:cs typeface="+mn-cs"/>
              </a:rPr>
              <a:t>Produce can become contaminated when it comes into contact with surfaces, tools, or equipment that have previously been in contact with pathogens. Cross-contamination can occur at various stages of production, processing, storage, and distribution.</a:t>
            </a:r>
          </a:p>
        </p:txBody>
      </p:sp>
      <p:sp>
        <p:nvSpPr>
          <p:cNvPr id="3" name="Slide Number Placeholder 2">
            <a:extLst>
              <a:ext uri="{FF2B5EF4-FFF2-40B4-BE49-F238E27FC236}">
                <a16:creationId xmlns:a16="http://schemas.microsoft.com/office/drawing/2014/main" id="{90014CCA-7C24-6F85-E121-819EE14070AC}"/>
              </a:ext>
            </a:extLst>
          </p:cNvPr>
          <p:cNvSpPr>
            <a:spLocks noGrp="1"/>
          </p:cNvSpPr>
          <p:nvPr>
            <p:ph type="sldNum" sz="quarter" idx="12"/>
          </p:nvPr>
        </p:nvSpPr>
        <p:spPr/>
        <p:txBody>
          <a:bodyPr/>
          <a:lstStyle/>
          <a:p>
            <a:fld id="{6CB39E08-E0E5-4B1A-8F7D-08FE7678A3B6}" type="slidenum">
              <a:rPr lang="en-US" smtClean="0"/>
              <a:t>15</a:t>
            </a:fld>
            <a:endParaRPr lang="en-US"/>
          </a:p>
        </p:txBody>
      </p:sp>
      <p:pic>
        <p:nvPicPr>
          <p:cNvPr id="4" name="Picture 3">
            <a:extLst>
              <a:ext uri="{FF2B5EF4-FFF2-40B4-BE49-F238E27FC236}">
                <a16:creationId xmlns:a16="http://schemas.microsoft.com/office/drawing/2014/main" id="{CD910CD2-2B10-B0E7-C5BF-FF342B80F19F}"/>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5A238C00-0AD9-B105-EDF9-09345EB7D867}"/>
              </a:ext>
            </a:extLst>
          </p:cNvPr>
          <p:cNvPicPr>
            <a:picLocks noChangeAspect="1"/>
          </p:cNvPicPr>
          <p:nvPr/>
        </p:nvPicPr>
        <p:blipFill>
          <a:blip r:embed="rId3"/>
          <a:stretch>
            <a:fillRect/>
          </a:stretch>
        </p:blipFill>
        <p:spPr>
          <a:xfrm>
            <a:off x="0" y="0"/>
            <a:ext cx="1066892" cy="957155"/>
          </a:xfrm>
          <a:prstGeom prst="rect">
            <a:avLst/>
          </a:prstGeom>
        </p:spPr>
      </p:pic>
      <p:pic>
        <p:nvPicPr>
          <p:cNvPr id="7" name="Picture 6">
            <a:extLst>
              <a:ext uri="{FF2B5EF4-FFF2-40B4-BE49-F238E27FC236}">
                <a16:creationId xmlns:a16="http://schemas.microsoft.com/office/drawing/2014/main" id="{6378BA1A-DE25-6176-193D-6017E5D055C4}"/>
              </a:ext>
            </a:extLst>
          </p:cNvPr>
          <p:cNvPicPr>
            <a:picLocks noChangeAspect="1"/>
          </p:cNvPicPr>
          <p:nvPr/>
        </p:nvPicPr>
        <p:blipFill>
          <a:blip r:embed="rId4"/>
          <a:stretch>
            <a:fillRect/>
          </a:stretch>
        </p:blipFill>
        <p:spPr>
          <a:xfrm>
            <a:off x="847174" y="1821991"/>
            <a:ext cx="4710238" cy="2566935"/>
          </a:xfrm>
          <a:prstGeom prst="rect">
            <a:avLst/>
          </a:prstGeom>
        </p:spPr>
      </p:pic>
      <p:pic>
        <p:nvPicPr>
          <p:cNvPr id="9" name="Picture 8">
            <a:extLst>
              <a:ext uri="{FF2B5EF4-FFF2-40B4-BE49-F238E27FC236}">
                <a16:creationId xmlns:a16="http://schemas.microsoft.com/office/drawing/2014/main" id="{60DCFEB3-84EA-FDBB-CEE1-A7D1837DC3F4}"/>
              </a:ext>
            </a:extLst>
          </p:cNvPr>
          <p:cNvPicPr>
            <a:picLocks noChangeAspect="1"/>
          </p:cNvPicPr>
          <p:nvPr/>
        </p:nvPicPr>
        <p:blipFill>
          <a:blip r:embed="rId5"/>
          <a:stretch>
            <a:fillRect/>
          </a:stretch>
        </p:blipFill>
        <p:spPr>
          <a:xfrm>
            <a:off x="7635402" y="4455268"/>
            <a:ext cx="3604098" cy="2402732"/>
          </a:xfrm>
          <a:prstGeom prst="rect">
            <a:avLst/>
          </a:prstGeom>
        </p:spPr>
      </p:pic>
      <p:sp>
        <p:nvSpPr>
          <p:cNvPr id="11" name="Title 1">
            <a:extLst>
              <a:ext uri="{FF2B5EF4-FFF2-40B4-BE49-F238E27FC236}">
                <a16:creationId xmlns:a16="http://schemas.microsoft.com/office/drawing/2014/main" id="{60EC06C4-98BD-F27F-C739-AC3119FCFEF5}"/>
              </a:ext>
            </a:extLst>
          </p:cNvPr>
          <p:cNvSpPr txBox="1">
            <a:spLocks/>
          </p:cNvSpPr>
          <p:nvPr/>
        </p:nvSpPr>
        <p:spPr>
          <a:xfrm>
            <a:off x="466343" y="705048"/>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sz="2800" dirty="0">
                <a:solidFill>
                  <a:srgbClr val="00B0F0"/>
                </a:solidFill>
              </a:rPr>
              <a:t>Introduction to common sources of produce contamination </a:t>
            </a:r>
            <a:endParaRPr lang="en-US" dirty="0"/>
          </a:p>
        </p:txBody>
      </p:sp>
      <p:pic>
        <p:nvPicPr>
          <p:cNvPr id="12" name="Picture 11">
            <a:extLst>
              <a:ext uri="{FF2B5EF4-FFF2-40B4-BE49-F238E27FC236}">
                <a16:creationId xmlns:a16="http://schemas.microsoft.com/office/drawing/2014/main" id="{075863EF-22AF-6F77-A69B-89C8A02BF887}"/>
              </a:ext>
            </a:extLst>
          </p:cNvPr>
          <p:cNvPicPr>
            <a:picLocks noChangeAspect="1"/>
          </p:cNvPicPr>
          <p:nvPr/>
        </p:nvPicPr>
        <p:blipFill>
          <a:blip r:embed="rId6"/>
          <a:stretch>
            <a:fillRect/>
          </a:stretch>
        </p:blipFill>
        <p:spPr>
          <a:xfrm>
            <a:off x="2197261" y="4553712"/>
            <a:ext cx="3124547" cy="2049942"/>
          </a:xfrm>
          <a:prstGeom prst="rect">
            <a:avLst/>
          </a:prstGeom>
        </p:spPr>
      </p:pic>
      <p:pic>
        <p:nvPicPr>
          <p:cNvPr id="13" name="Picture 12">
            <a:extLst>
              <a:ext uri="{FF2B5EF4-FFF2-40B4-BE49-F238E27FC236}">
                <a16:creationId xmlns:a16="http://schemas.microsoft.com/office/drawing/2014/main" id="{C6DB1D91-BB36-1625-2AF6-64E3E15AEF42}"/>
              </a:ext>
            </a:extLst>
          </p:cNvPr>
          <p:cNvPicPr>
            <a:picLocks noChangeAspect="1"/>
          </p:cNvPicPr>
          <p:nvPr/>
        </p:nvPicPr>
        <p:blipFill>
          <a:blip r:embed="rId7"/>
          <a:stretch>
            <a:fillRect/>
          </a:stretch>
        </p:blipFill>
        <p:spPr>
          <a:xfrm>
            <a:off x="6848856" y="1935318"/>
            <a:ext cx="3206115" cy="2261778"/>
          </a:xfrm>
          <a:prstGeom prst="rect">
            <a:avLst/>
          </a:prstGeom>
        </p:spPr>
      </p:pic>
    </p:spTree>
    <p:extLst>
      <p:ext uri="{BB962C8B-B14F-4D97-AF65-F5344CB8AC3E}">
        <p14:creationId xmlns:p14="http://schemas.microsoft.com/office/powerpoint/2010/main" val="145602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9CE0F-F50E-7652-02ED-1AADC30BC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9BDAEC-19F2-107A-C9B4-664E9D313B60}"/>
              </a:ext>
            </a:extLst>
          </p:cNvPr>
          <p:cNvSpPr>
            <a:spLocks noGrp="1"/>
          </p:cNvSpPr>
          <p:nvPr>
            <p:ph type="title"/>
          </p:nvPr>
        </p:nvSpPr>
        <p:spPr>
          <a:xfrm>
            <a:off x="598169" y="1405211"/>
            <a:ext cx="10995659" cy="804672"/>
          </a:xfrm>
        </p:spPr>
        <p:txBody>
          <a:bodyPr>
            <a:normAutofit fontScale="90000"/>
          </a:bodyPr>
          <a:lstStyle/>
          <a:p>
            <a:pPr lvl="0" defTabSz="457200">
              <a:lnSpc>
                <a:spcPct val="100000"/>
              </a:lnSpc>
              <a:spcBef>
                <a:spcPts val="0"/>
              </a:spcBef>
            </a:pPr>
            <a:r>
              <a:rPr lang="en-US" sz="1400" dirty="0">
                <a:solidFill>
                  <a:srgbClr val="00B0F0"/>
                </a:solidFill>
                <a:latin typeface="+mn-lt"/>
                <a:ea typeface="+mn-ea"/>
                <a:cs typeface="+mn-cs"/>
              </a:rPr>
              <a:t>Poor Sanitation Practices</a:t>
            </a:r>
            <a:r>
              <a:rPr lang="en-US" sz="1600" dirty="0">
                <a:solidFill>
                  <a:prstClr val="black"/>
                </a:solidFill>
                <a:latin typeface="Univers Light"/>
                <a:ea typeface="+mn-ea"/>
                <a:cs typeface="+mn-cs"/>
              </a:rPr>
              <a:t>: Lack of proper sanitation measures in farm facilities, packinghouses, and processing facilities can increase the risk of produce contamination. Failure to maintain clean and sanitized equipment, facilities, and personnel can contribute to the spread of pathogens.</a:t>
            </a:r>
            <a:br>
              <a:rPr lang="en-US" sz="1600" dirty="0">
                <a:solidFill>
                  <a:prstClr val="black"/>
                </a:solidFill>
                <a:latin typeface="Univers Light"/>
                <a:ea typeface="+mn-ea"/>
                <a:cs typeface="+mn-cs"/>
              </a:rPr>
            </a:br>
            <a:r>
              <a:rPr lang="en-US" sz="1400" dirty="0">
                <a:solidFill>
                  <a:prstClr val="black"/>
                </a:solidFill>
                <a:latin typeface="Univers Light"/>
                <a:ea typeface="+mn-ea"/>
                <a:cs typeface="+mn-cs"/>
              </a:rPr>
              <a:t>.</a:t>
            </a:r>
          </a:p>
        </p:txBody>
      </p:sp>
      <p:sp>
        <p:nvSpPr>
          <p:cNvPr id="3" name="Slide Number Placeholder 2">
            <a:extLst>
              <a:ext uri="{FF2B5EF4-FFF2-40B4-BE49-F238E27FC236}">
                <a16:creationId xmlns:a16="http://schemas.microsoft.com/office/drawing/2014/main" id="{80C077AF-8109-9129-63A3-CA5843864E89}"/>
              </a:ext>
            </a:extLst>
          </p:cNvPr>
          <p:cNvSpPr>
            <a:spLocks noGrp="1"/>
          </p:cNvSpPr>
          <p:nvPr>
            <p:ph type="sldNum" sz="quarter" idx="12"/>
          </p:nvPr>
        </p:nvSpPr>
        <p:spPr/>
        <p:txBody>
          <a:bodyPr/>
          <a:lstStyle/>
          <a:p>
            <a:fld id="{6CB39E08-E0E5-4B1A-8F7D-08FE7678A3B6}" type="slidenum">
              <a:rPr lang="en-US" smtClean="0"/>
              <a:t>16</a:t>
            </a:fld>
            <a:endParaRPr lang="en-US"/>
          </a:p>
        </p:txBody>
      </p:sp>
      <p:pic>
        <p:nvPicPr>
          <p:cNvPr id="4" name="Picture 3">
            <a:extLst>
              <a:ext uri="{FF2B5EF4-FFF2-40B4-BE49-F238E27FC236}">
                <a16:creationId xmlns:a16="http://schemas.microsoft.com/office/drawing/2014/main" id="{FD045833-99BB-BD28-8066-10046FBD727D}"/>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44CCD11E-CB1D-CA7C-E4D8-0E3E4B1CC96B}"/>
              </a:ext>
            </a:extLst>
          </p:cNvPr>
          <p:cNvPicPr>
            <a:picLocks noChangeAspect="1"/>
          </p:cNvPicPr>
          <p:nvPr/>
        </p:nvPicPr>
        <p:blipFill>
          <a:blip r:embed="rId3"/>
          <a:stretch>
            <a:fillRect/>
          </a:stretch>
        </p:blipFill>
        <p:spPr>
          <a:xfrm>
            <a:off x="0" y="0"/>
            <a:ext cx="1066892" cy="957155"/>
          </a:xfrm>
          <a:prstGeom prst="rect">
            <a:avLst/>
          </a:prstGeom>
        </p:spPr>
      </p:pic>
      <p:pic>
        <p:nvPicPr>
          <p:cNvPr id="10" name="Picture 9">
            <a:extLst>
              <a:ext uri="{FF2B5EF4-FFF2-40B4-BE49-F238E27FC236}">
                <a16:creationId xmlns:a16="http://schemas.microsoft.com/office/drawing/2014/main" id="{0D980562-935F-3F7C-33CF-C3BBFADBADAE}"/>
              </a:ext>
            </a:extLst>
          </p:cNvPr>
          <p:cNvPicPr>
            <a:picLocks noChangeAspect="1"/>
          </p:cNvPicPr>
          <p:nvPr/>
        </p:nvPicPr>
        <p:blipFill>
          <a:blip r:embed="rId4"/>
          <a:stretch>
            <a:fillRect/>
          </a:stretch>
        </p:blipFill>
        <p:spPr>
          <a:xfrm>
            <a:off x="533446" y="5071441"/>
            <a:ext cx="2679839" cy="1786559"/>
          </a:xfrm>
          <a:prstGeom prst="rect">
            <a:avLst/>
          </a:prstGeom>
        </p:spPr>
      </p:pic>
      <p:sp>
        <p:nvSpPr>
          <p:cNvPr id="5" name="Title 1">
            <a:extLst>
              <a:ext uri="{FF2B5EF4-FFF2-40B4-BE49-F238E27FC236}">
                <a16:creationId xmlns:a16="http://schemas.microsoft.com/office/drawing/2014/main" id="{0C349544-EFFC-F7DD-D353-8EF12EA94D56}"/>
              </a:ext>
            </a:extLst>
          </p:cNvPr>
          <p:cNvSpPr txBox="1">
            <a:spLocks/>
          </p:cNvSpPr>
          <p:nvPr/>
        </p:nvSpPr>
        <p:spPr>
          <a:xfrm>
            <a:off x="548639" y="950976"/>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sz="2800" dirty="0">
                <a:solidFill>
                  <a:srgbClr val="00B0F0"/>
                </a:solidFill>
              </a:rPr>
              <a:t>Introduction to common sources of produce contamination </a:t>
            </a:r>
            <a:endParaRPr lang="en-US" dirty="0"/>
          </a:p>
        </p:txBody>
      </p:sp>
      <p:pic>
        <p:nvPicPr>
          <p:cNvPr id="11" name="Picture 10">
            <a:extLst>
              <a:ext uri="{FF2B5EF4-FFF2-40B4-BE49-F238E27FC236}">
                <a16:creationId xmlns:a16="http://schemas.microsoft.com/office/drawing/2014/main" id="{81609AB7-CDBB-CB00-E6D6-C3948FAE5060}"/>
              </a:ext>
            </a:extLst>
          </p:cNvPr>
          <p:cNvPicPr>
            <a:picLocks noChangeAspect="1"/>
          </p:cNvPicPr>
          <p:nvPr/>
        </p:nvPicPr>
        <p:blipFill>
          <a:blip r:embed="rId5"/>
          <a:stretch>
            <a:fillRect/>
          </a:stretch>
        </p:blipFill>
        <p:spPr>
          <a:xfrm>
            <a:off x="1066892" y="2296386"/>
            <a:ext cx="3105150" cy="2018348"/>
          </a:xfrm>
          <a:prstGeom prst="rect">
            <a:avLst/>
          </a:prstGeom>
        </p:spPr>
      </p:pic>
      <p:pic>
        <p:nvPicPr>
          <p:cNvPr id="12" name="Picture 11">
            <a:extLst>
              <a:ext uri="{FF2B5EF4-FFF2-40B4-BE49-F238E27FC236}">
                <a16:creationId xmlns:a16="http://schemas.microsoft.com/office/drawing/2014/main" id="{AB61C570-ABB4-58AC-6F40-A6E9E2CCCAB5}"/>
              </a:ext>
            </a:extLst>
          </p:cNvPr>
          <p:cNvPicPr>
            <a:picLocks noChangeAspect="1"/>
          </p:cNvPicPr>
          <p:nvPr/>
        </p:nvPicPr>
        <p:blipFill>
          <a:blip r:embed="rId6"/>
          <a:stretch>
            <a:fillRect/>
          </a:stretch>
        </p:blipFill>
        <p:spPr>
          <a:xfrm>
            <a:off x="6332220" y="2171692"/>
            <a:ext cx="3105150" cy="1847850"/>
          </a:xfrm>
          <a:prstGeom prst="rect">
            <a:avLst/>
          </a:prstGeom>
        </p:spPr>
      </p:pic>
      <p:pic>
        <p:nvPicPr>
          <p:cNvPr id="13" name="Picture 12">
            <a:extLst>
              <a:ext uri="{FF2B5EF4-FFF2-40B4-BE49-F238E27FC236}">
                <a16:creationId xmlns:a16="http://schemas.microsoft.com/office/drawing/2014/main" id="{972BF8BA-9C8C-ECAB-4C56-459B55BCDDF9}"/>
              </a:ext>
            </a:extLst>
          </p:cNvPr>
          <p:cNvPicPr>
            <a:picLocks noChangeAspect="1"/>
          </p:cNvPicPr>
          <p:nvPr/>
        </p:nvPicPr>
        <p:blipFill>
          <a:blip r:embed="rId7"/>
          <a:stretch>
            <a:fillRect/>
          </a:stretch>
        </p:blipFill>
        <p:spPr>
          <a:xfrm>
            <a:off x="7580376" y="4343467"/>
            <a:ext cx="4207002" cy="2466975"/>
          </a:xfrm>
          <a:prstGeom prst="rect">
            <a:avLst/>
          </a:prstGeom>
        </p:spPr>
      </p:pic>
    </p:spTree>
    <p:extLst>
      <p:ext uri="{BB962C8B-B14F-4D97-AF65-F5344CB8AC3E}">
        <p14:creationId xmlns:p14="http://schemas.microsoft.com/office/powerpoint/2010/main" val="382208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E45B-E91F-4DE7-CC84-A36BFF3BE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06E19A-B61C-CB4C-A2A6-F50FFC67E8D8}"/>
              </a:ext>
            </a:extLst>
          </p:cNvPr>
          <p:cNvSpPr>
            <a:spLocks noGrp="1"/>
          </p:cNvSpPr>
          <p:nvPr>
            <p:ph type="title"/>
          </p:nvPr>
        </p:nvSpPr>
        <p:spPr>
          <a:xfrm>
            <a:off x="647330" y="1319005"/>
            <a:ext cx="10995659" cy="804672"/>
          </a:xfrm>
        </p:spPr>
        <p:txBody>
          <a:bodyPr>
            <a:normAutofit fontScale="90000"/>
          </a:bodyPr>
          <a:lstStyle/>
          <a:p>
            <a:pPr lvl="0" defTabSz="457200">
              <a:lnSpc>
                <a:spcPct val="100000"/>
              </a:lnSpc>
              <a:spcBef>
                <a:spcPts val="0"/>
              </a:spcBef>
            </a:pPr>
            <a:r>
              <a:rPr lang="en-US" sz="1400" dirty="0">
                <a:solidFill>
                  <a:srgbClr val="00B0F0"/>
                </a:solidFill>
                <a:latin typeface="+mn-lt"/>
                <a:ea typeface="+mn-ea"/>
                <a:cs typeface="+mn-cs"/>
              </a:rPr>
              <a:t>Use of Contaminated Inputs: </a:t>
            </a:r>
            <a:r>
              <a:rPr lang="en-US" sz="1600" dirty="0">
                <a:solidFill>
                  <a:prstClr val="black"/>
                </a:solidFill>
                <a:latin typeface="Univers Light"/>
                <a:ea typeface="+mn-ea"/>
                <a:cs typeface="+mn-cs"/>
              </a:rPr>
              <a:t>Inputs such as irrigation water, fertilizers, manure, and pesticides can introduce pathogens to the growing environment. Contaminated inputs used during cultivation or post-harvest handling can lead to produce contamination.</a:t>
            </a:r>
            <a:br>
              <a:rPr lang="en-US" sz="1600" dirty="0">
                <a:solidFill>
                  <a:prstClr val="black"/>
                </a:solidFill>
                <a:latin typeface="Univers Light"/>
                <a:ea typeface="+mn-ea"/>
                <a:cs typeface="+mn-cs"/>
              </a:rPr>
            </a:br>
            <a:r>
              <a:rPr lang="en-US" sz="1400" dirty="0">
                <a:solidFill>
                  <a:prstClr val="black"/>
                </a:solidFill>
                <a:latin typeface="Univers Light"/>
                <a:ea typeface="+mn-ea"/>
                <a:cs typeface="+mn-cs"/>
              </a:rPr>
              <a:t>.</a:t>
            </a:r>
          </a:p>
        </p:txBody>
      </p:sp>
      <p:sp>
        <p:nvSpPr>
          <p:cNvPr id="3" name="Slide Number Placeholder 2">
            <a:extLst>
              <a:ext uri="{FF2B5EF4-FFF2-40B4-BE49-F238E27FC236}">
                <a16:creationId xmlns:a16="http://schemas.microsoft.com/office/drawing/2014/main" id="{EBEE8BE4-67FC-8987-7846-1B440F5B63F4}"/>
              </a:ext>
            </a:extLst>
          </p:cNvPr>
          <p:cNvSpPr>
            <a:spLocks noGrp="1"/>
          </p:cNvSpPr>
          <p:nvPr>
            <p:ph type="sldNum" sz="quarter" idx="12"/>
          </p:nvPr>
        </p:nvSpPr>
        <p:spPr/>
        <p:txBody>
          <a:bodyPr/>
          <a:lstStyle/>
          <a:p>
            <a:fld id="{6CB39E08-E0E5-4B1A-8F7D-08FE7678A3B6}" type="slidenum">
              <a:rPr lang="en-US" smtClean="0"/>
              <a:t>17</a:t>
            </a:fld>
            <a:endParaRPr lang="en-US"/>
          </a:p>
        </p:txBody>
      </p:sp>
      <p:pic>
        <p:nvPicPr>
          <p:cNvPr id="4" name="Picture 3">
            <a:extLst>
              <a:ext uri="{FF2B5EF4-FFF2-40B4-BE49-F238E27FC236}">
                <a16:creationId xmlns:a16="http://schemas.microsoft.com/office/drawing/2014/main" id="{DCCC7F03-0378-0811-3489-48D7A0ED9482}"/>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34177B6D-07CB-D432-8527-ADA63209D966}"/>
              </a:ext>
            </a:extLst>
          </p:cNvPr>
          <p:cNvPicPr>
            <a:picLocks noChangeAspect="1"/>
          </p:cNvPicPr>
          <p:nvPr/>
        </p:nvPicPr>
        <p:blipFill>
          <a:blip r:embed="rId3"/>
          <a:stretch>
            <a:fillRect/>
          </a:stretch>
        </p:blipFill>
        <p:spPr>
          <a:xfrm>
            <a:off x="0" y="0"/>
            <a:ext cx="1066892" cy="957155"/>
          </a:xfrm>
          <a:prstGeom prst="rect">
            <a:avLst/>
          </a:prstGeom>
        </p:spPr>
      </p:pic>
      <p:pic>
        <p:nvPicPr>
          <p:cNvPr id="12" name="Picture 11">
            <a:extLst>
              <a:ext uri="{FF2B5EF4-FFF2-40B4-BE49-F238E27FC236}">
                <a16:creationId xmlns:a16="http://schemas.microsoft.com/office/drawing/2014/main" id="{DC6B2FD9-BCF5-FE4E-F53B-54F9A83F9F97}"/>
              </a:ext>
            </a:extLst>
          </p:cNvPr>
          <p:cNvPicPr>
            <a:picLocks noChangeAspect="1"/>
          </p:cNvPicPr>
          <p:nvPr/>
        </p:nvPicPr>
        <p:blipFill>
          <a:blip r:embed="rId4"/>
          <a:stretch>
            <a:fillRect/>
          </a:stretch>
        </p:blipFill>
        <p:spPr>
          <a:xfrm>
            <a:off x="424624" y="2356164"/>
            <a:ext cx="4403408" cy="2464547"/>
          </a:xfrm>
          <a:prstGeom prst="rect">
            <a:avLst/>
          </a:prstGeom>
        </p:spPr>
      </p:pic>
      <p:sp>
        <p:nvSpPr>
          <p:cNvPr id="14" name="Title 1">
            <a:extLst>
              <a:ext uri="{FF2B5EF4-FFF2-40B4-BE49-F238E27FC236}">
                <a16:creationId xmlns:a16="http://schemas.microsoft.com/office/drawing/2014/main" id="{764B6C15-C57E-9C70-FACE-5E40922F9A91}"/>
              </a:ext>
            </a:extLst>
          </p:cNvPr>
          <p:cNvSpPr txBox="1">
            <a:spLocks/>
          </p:cNvSpPr>
          <p:nvPr/>
        </p:nvSpPr>
        <p:spPr>
          <a:xfrm>
            <a:off x="548639" y="950976"/>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sz="2800">
                <a:solidFill>
                  <a:srgbClr val="00B0F0"/>
                </a:solidFill>
              </a:rPr>
              <a:t>Introduction to common sources of produce contamination </a:t>
            </a:r>
            <a:endParaRPr lang="en-US" dirty="0"/>
          </a:p>
        </p:txBody>
      </p:sp>
      <p:pic>
        <p:nvPicPr>
          <p:cNvPr id="15" name="Picture 14">
            <a:extLst>
              <a:ext uri="{FF2B5EF4-FFF2-40B4-BE49-F238E27FC236}">
                <a16:creationId xmlns:a16="http://schemas.microsoft.com/office/drawing/2014/main" id="{9664B0A6-E277-2935-0D75-070EE882EF9A}"/>
              </a:ext>
            </a:extLst>
          </p:cNvPr>
          <p:cNvPicPr>
            <a:picLocks noChangeAspect="1"/>
          </p:cNvPicPr>
          <p:nvPr/>
        </p:nvPicPr>
        <p:blipFill>
          <a:blip r:embed="rId5"/>
          <a:stretch>
            <a:fillRect/>
          </a:stretch>
        </p:blipFill>
        <p:spPr>
          <a:xfrm>
            <a:off x="5001768" y="2390675"/>
            <a:ext cx="3489960" cy="2464547"/>
          </a:xfrm>
          <a:prstGeom prst="rect">
            <a:avLst/>
          </a:prstGeom>
        </p:spPr>
      </p:pic>
      <p:pic>
        <p:nvPicPr>
          <p:cNvPr id="16" name="Picture 15">
            <a:extLst>
              <a:ext uri="{FF2B5EF4-FFF2-40B4-BE49-F238E27FC236}">
                <a16:creationId xmlns:a16="http://schemas.microsoft.com/office/drawing/2014/main" id="{DD7A3893-419C-EF32-AEE3-2729DB09ECD3}"/>
              </a:ext>
            </a:extLst>
          </p:cNvPr>
          <p:cNvPicPr>
            <a:picLocks noChangeAspect="1"/>
          </p:cNvPicPr>
          <p:nvPr/>
        </p:nvPicPr>
        <p:blipFill>
          <a:blip r:embed="rId6"/>
          <a:stretch>
            <a:fillRect/>
          </a:stretch>
        </p:blipFill>
        <p:spPr>
          <a:xfrm>
            <a:off x="8696323" y="2390675"/>
            <a:ext cx="2847975" cy="2430036"/>
          </a:xfrm>
          <a:prstGeom prst="rect">
            <a:avLst/>
          </a:prstGeom>
        </p:spPr>
      </p:pic>
    </p:spTree>
    <p:extLst>
      <p:ext uri="{BB962C8B-B14F-4D97-AF65-F5344CB8AC3E}">
        <p14:creationId xmlns:p14="http://schemas.microsoft.com/office/powerpoint/2010/main" val="325985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2B000-1352-94AA-B39D-86FA4CFF2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99995-019C-0340-6D49-313878EA4E88}"/>
              </a:ext>
            </a:extLst>
          </p:cNvPr>
          <p:cNvSpPr>
            <a:spLocks noGrp="1"/>
          </p:cNvSpPr>
          <p:nvPr>
            <p:ph type="title"/>
          </p:nvPr>
        </p:nvSpPr>
        <p:spPr>
          <a:xfrm>
            <a:off x="707898" y="1364999"/>
            <a:ext cx="10995659" cy="804672"/>
          </a:xfrm>
        </p:spPr>
        <p:txBody>
          <a:bodyPr>
            <a:normAutofit fontScale="90000"/>
          </a:bodyPr>
          <a:lstStyle/>
          <a:p>
            <a:pPr lvl="0" defTabSz="457200">
              <a:lnSpc>
                <a:spcPct val="100000"/>
              </a:lnSpc>
              <a:spcBef>
                <a:spcPts val="0"/>
              </a:spcBef>
            </a:pPr>
            <a:r>
              <a:rPr lang="en-US" sz="1400" dirty="0">
                <a:solidFill>
                  <a:srgbClr val="00B0F0"/>
                </a:solidFill>
                <a:latin typeface="+mn-lt"/>
                <a:ea typeface="+mn-ea"/>
                <a:cs typeface="+mn-cs"/>
              </a:rPr>
              <a:t>Inadequate Washing: </a:t>
            </a:r>
            <a:r>
              <a:rPr lang="en-US" sz="1600" dirty="0">
                <a:solidFill>
                  <a:prstClr val="black"/>
                </a:solidFill>
                <a:latin typeface="Univers Light"/>
                <a:ea typeface="+mn-ea"/>
                <a:cs typeface="+mn-cs"/>
              </a:rPr>
              <a:t>Improper or insufficient washing of produce can fail to remove contaminants effectively. Washing with contaminated water or using ineffective cleaning methods may not eliminate pathogens present on the surface of fruits and vegetables.</a:t>
            </a:r>
            <a:br>
              <a:rPr lang="en-US" sz="1600" dirty="0">
                <a:solidFill>
                  <a:prstClr val="black"/>
                </a:solidFill>
                <a:latin typeface="Univers Light"/>
                <a:ea typeface="+mn-ea"/>
                <a:cs typeface="+mn-cs"/>
              </a:rPr>
            </a:br>
            <a:r>
              <a:rPr lang="en-US" sz="1400" dirty="0">
                <a:solidFill>
                  <a:prstClr val="black"/>
                </a:solidFill>
                <a:latin typeface="Univers Light"/>
                <a:ea typeface="+mn-ea"/>
                <a:cs typeface="+mn-cs"/>
              </a:rPr>
              <a:t>.</a:t>
            </a:r>
          </a:p>
        </p:txBody>
      </p:sp>
      <p:sp>
        <p:nvSpPr>
          <p:cNvPr id="3" name="Slide Number Placeholder 2">
            <a:extLst>
              <a:ext uri="{FF2B5EF4-FFF2-40B4-BE49-F238E27FC236}">
                <a16:creationId xmlns:a16="http://schemas.microsoft.com/office/drawing/2014/main" id="{F0F89485-46B0-A3E7-4E80-841DD82EA6B5}"/>
              </a:ext>
            </a:extLst>
          </p:cNvPr>
          <p:cNvSpPr>
            <a:spLocks noGrp="1"/>
          </p:cNvSpPr>
          <p:nvPr>
            <p:ph type="sldNum" sz="quarter" idx="12"/>
          </p:nvPr>
        </p:nvSpPr>
        <p:spPr/>
        <p:txBody>
          <a:bodyPr/>
          <a:lstStyle/>
          <a:p>
            <a:fld id="{6CB39E08-E0E5-4B1A-8F7D-08FE7678A3B6}" type="slidenum">
              <a:rPr lang="en-US" smtClean="0"/>
              <a:t>18</a:t>
            </a:fld>
            <a:endParaRPr lang="en-US"/>
          </a:p>
        </p:txBody>
      </p:sp>
      <p:pic>
        <p:nvPicPr>
          <p:cNvPr id="4" name="Picture 3">
            <a:extLst>
              <a:ext uri="{FF2B5EF4-FFF2-40B4-BE49-F238E27FC236}">
                <a16:creationId xmlns:a16="http://schemas.microsoft.com/office/drawing/2014/main" id="{F6543F12-7C83-9C2D-4B5A-9FAE3B6A8427}"/>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3A808E3F-275F-06A5-AD2F-6B6B0A6AAC77}"/>
              </a:ext>
            </a:extLst>
          </p:cNvPr>
          <p:cNvPicPr>
            <a:picLocks noChangeAspect="1"/>
          </p:cNvPicPr>
          <p:nvPr/>
        </p:nvPicPr>
        <p:blipFill>
          <a:blip r:embed="rId3"/>
          <a:stretch>
            <a:fillRect/>
          </a:stretch>
        </p:blipFill>
        <p:spPr>
          <a:xfrm>
            <a:off x="0" y="0"/>
            <a:ext cx="1066892" cy="957155"/>
          </a:xfrm>
          <a:prstGeom prst="rect">
            <a:avLst/>
          </a:prstGeom>
        </p:spPr>
      </p:pic>
      <p:pic>
        <p:nvPicPr>
          <p:cNvPr id="5" name="Picture 4">
            <a:extLst>
              <a:ext uri="{FF2B5EF4-FFF2-40B4-BE49-F238E27FC236}">
                <a16:creationId xmlns:a16="http://schemas.microsoft.com/office/drawing/2014/main" id="{3FBCC5AA-AAE5-BF90-CFCE-F66610CFEF44}"/>
              </a:ext>
            </a:extLst>
          </p:cNvPr>
          <p:cNvPicPr>
            <a:picLocks noChangeAspect="1"/>
          </p:cNvPicPr>
          <p:nvPr/>
        </p:nvPicPr>
        <p:blipFill>
          <a:blip r:embed="rId4"/>
          <a:stretch>
            <a:fillRect/>
          </a:stretch>
        </p:blipFill>
        <p:spPr>
          <a:xfrm>
            <a:off x="6625858" y="2093305"/>
            <a:ext cx="4858244" cy="4215384"/>
          </a:xfrm>
          <a:prstGeom prst="rect">
            <a:avLst/>
          </a:prstGeom>
        </p:spPr>
      </p:pic>
      <p:pic>
        <p:nvPicPr>
          <p:cNvPr id="7" name="Picture 6">
            <a:extLst>
              <a:ext uri="{FF2B5EF4-FFF2-40B4-BE49-F238E27FC236}">
                <a16:creationId xmlns:a16="http://schemas.microsoft.com/office/drawing/2014/main" id="{71F61F73-0D12-F94F-F987-D5161322F77E}"/>
              </a:ext>
            </a:extLst>
          </p:cNvPr>
          <p:cNvPicPr>
            <a:picLocks noChangeAspect="1"/>
          </p:cNvPicPr>
          <p:nvPr/>
        </p:nvPicPr>
        <p:blipFill>
          <a:blip r:embed="rId5"/>
          <a:stretch>
            <a:fillRect/>
          </a:stretch>
        </p:blipFill>
        <p:spPr>
          <a:xfrm>
            <a:off x="707898" y="2169671"/>
            <a:ext cx="4211574" cy="4139018"/>
          </a:xfrm>
          <a:prstGeom prst="rect">
            <a:avLst/>
          </a:prstGeom>
        </p:spPr>
      </p:pic>
      <p:sp>
        <p:nvSpPr>
          <p:cNvPr id="8" name="Title 1">
            <a:extLst>
              <a:ext uri="{FF2B5EF4-FFF2-40B4-BE49-F238E27FC236}">
                <a16:creationId xmlns:a16="http://schemas.microsoft.com/office/drawing/2014/main" id="{EA5DE989-F07E-0500-B17A-738B8186E13C}"/>
              </a:ext>
            </a:extLst>
          </p:cNvPr>
          <p:cNvSpPr txBox="1">
            <a:spLocks/>
          </p:cNvSpPr>
          <p:nvPr/>
        </p:nvSpPr>
        <p:spPr>
          <a:xfrm>
            <a:off x="548639" y="950976"/>
            <a:ext cx="10995659" cy="414023"/>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sz="2800" dirty="0">
                <a:solidFill>
                  <a:srgbClr val="00B0F0"/>
                </a:solidFill>
              </a:rPr>
              <a:t>Introduction to common sources of produce contamination </a:t>
            </a:r>
            <a:endParaRPr lang="en-US" dirty="0"/>
          </a:p>
        </p:txBody>
      </p:sp>
    </p:spTree>
    <p:extLst>
      <p:ext uri="{BB962C8B-B14F-4D97-AF65-F5344CB8AC3E}">
        <p14:creationId xmlns:p14="http://schemas.microsoft.com/office/powerpoint/2010/main" val="84770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9B903-29F6-9F72-AEB0-6D65616312A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60540-3BF8-8DE8-7C74-42386EF9996F}"/>
              </a:ext>
            </a:extLst>
          </p:cNvPr>
          <p:cNvSpPr>
            <a:spLocks noGrp="1"/>
          </p:cNvSpPr>
          <p:nvPr>
            <p:ph type="sldNum" sz="quarter" idx="12"/>
          </p:nvPr>
        </p:nvSpPr>
        <p:spPr/>
        <p:txBody>
          <a:bodyPr/>
          <a:lstStyle/>
          <a:p>
            <a:fld id="{6CB39E08-E0E5-4B1A-8F7D-08FE7678A3B6}" type="slidenum">
              <a:rPr lang="en-US" smtClean="0"/>
              <a:t>19</a:t>
            </a:fld>
            <a:endParaRPr lang="en-US"/>
          </a:p>
        </p:txBody>
      </p:sp>
      <p:pic>
        <p:nvPicPr>
          <p:cNvPr id="4" name="Picture 3">
            <a:extLst>
              <a:ext uri="{FF2B5EF4-FFF2-40B4-BE49-F238E27FC236}">
                <a16:creationId xmlns:a16="http://schemas.microsoft.com/office/drawing/2014/main" id="{0C46EE5C-C80D-9E61-10FE-82580A130E5A}"/>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06E0DA4F-7CE7-EDED-9B60-6154792200F8}"/>
              </a:ext>
            </a:extLst>
          </p:cNvPr>
          <p:cNvPicPr>
            <a:picLocks noChangeAspect="1"/>
          </p:cNvPicPr>
          <p:nvPr/>
        </p:nvPicPr>
        <p:blipFill>
          <a:blip r:embed="rId3"/>
          <a:stretch>
            <a:fillRect/>
          </a:stretch>
        </p:blipFill>
        <p:spPr>
          <a:xfrm>
            <a:off x="0" y="0"/>
            <a:ext cx="1066892" cy="957155"/>
          </a:xfrm>
          <a:prstGeom prst="rect">
            <a:avLst/>
          </a:prstGeom>
        </p:spPr>
      </p:pic>
      <p:sp>
        <p:nvSpPr>
          <p:cNvPr id="8" name="TextBox 7">
            <a:extLst>
              <a:ext uri="{FF2B5EF4-FFF2-40B4-BE49-F238E27FC236}">
                <a16:creationId xmlns:a16="http://schemas.microsoft.com/office/drawing/2014/main" id="{17D421B6-5821-1A17-A6DC-4AA601DC46A2}"/>
              </a:ext>
            </a:extLst>
          </p:cNvPr>
          <p:cNvSpPr txBox="1"/>
          <p:nvPr/>
        </p:nvSpPr>
        <p:spPr>
          <a:xfrm>
            <a:off x="2043684" y="1358753"/>
            <a:ext cx="6099048" cy="954107"/>
          </a:xfrm>
          <a:prstGeom prst="rect">
            <a:avLst/>
          </a:prstGeom>
          <a:noFill/>
        </p:spPr>
        <p:txBody>
          <a:bodyPr wrap="square">
            <a:spAutoFit/>
          </a:bodyPr>
          <a:lstStyle/>
          <a:p>
            <a:r>
              <a:rPr kumimoji="0" lang="en-US" sz="1400" b="0" i="0" u="none" strike="noStrike" kern="1200" cap="none" spc="0" normalizeH="0" baseline="0" noProof="0" dirty="0">
                <a:ln>
                  <a:noFill/>
                </a:ln>
                <a:solidFill>
                  <a:prstClr val="black"/>
                </a:solidFill>
                <a:effectLst/>
                <a:uLnTx/>
                <a:uFillTx/>
                <a:latin typeface="Univers Light"/>
                <a:ea typeface="+mn-ea"/>
                <a:cs typeface="+mn-cs"/>
              </a:rPr>
              <a:t>Produce can become contaminated with pathogens from the soil, water, or air in the growing environment. Factors such as animal feces, wildlife intrusion, contaminated irrigation water, and airborne pathogens can introduce contaminants to crops. </a:t>
            </a:r>
            <a:endParaRPr lang="en-US" dirty="0"/>
          </a:p>
        </p:txBody>
      </p:sp>
      <p:pic>
        <p:nvPicPr>
          <p:cNvPr id="11" name="Picture 10">
            <a:extLst>
              <a:ext uri="{FF2B5EF4-FFF2-40B4-BE49-F238E27FC236}">
                <a16:creationId xmlns:a16="http://schemas.microsoft.com/office/drawing/2014/main" id="{5EF6C016-B4E9-BE94-393F-2A307436F1AE}"/>
              </a:ext>
            </a:extLst>
          </p:cNvPr>
          <p:cNvPicPr>
            <a:picLocks noChangeAspect="1"/>
          </p:cNvPicPr>
          <p:nvPr/>
        </p:nvPicPr>
        <p:blipFill>
          <a:blip r:embed="rId4"/>
          <a:stretch>
            <a:fillRect/>
          </a:stretch>
        </p:blipFill>
        <p:spPr>
          <a:xfrm>
            <a:off x="2971800" y="2596896"/>
            <a:ext cx="5410392" cy="3633356"/>
          </a:xfrm>
          <a:prstGeom prst="rect">
            <a:avLst/>
          </a:prstGeom>
        </p:spPr>
      </p:pic>
      <p:sp>
        <p:nvSpPr>
          <p:cNvPr id="12" name="Title 1">
            <a:extLst>
              <a:ext uri="{FF2B5EF4-FFF2-40B4-BE49-F238E27FC236}">
                <a16:creationId xmlns:a16="http://schemas.microsoft.com/office/drawing/2014/main" id="{869F42CA-0456-E678-1A6F-4AFDE743B299}"/>
              </a:ext>
            </a:extLst>
          </p:cNvPr>
          <p:cNvSpPr>
            <a:spLocks noGrp="1"/>
          </p:cNvSpPr>
          <p:nvPr>
            <p:ph type="title"/>
          </p:nvPr>
        </p:nvSpPr>
        <p:spPr>
          <a:xfrm>
            <a:off x="548639" y="950976"/>
            <a:ext cx="10995659" cy="1077849"/>
          </a:xfrm>
        </p:spPr>
        <p:txBody>
          <a:bodyPr/>
          <a:lstStyle/>
          <a:p>
            <a:r>
              <a:rPr lang="en-US" sz="2800" dirty="0">
                <a:solidFill>
                  <a:srgbClr val="00B0F0"/>
                </a:solidFill>
              </a:rPr>
              <a:t>Introduction to common sources of produce contamination </a:t>
            </a:r>
            <a:endParaRPr lang="en-US" dirty="0"/>
          </a:p>
        </p:txBody>
      </p:sp>
    </p:spTree>
    <p:extLst>
      <p:ext uri="{BB962C8B-B14F-4D97-AF65-F5344CB8AC3E}">
        <p14:creationId xmlns:p14="http://schemas.microsoft.com/office/powerpoint/2010/main" val="258501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9D11-F4E9-364A-6D44-4F67F5D657A4}"/>
              </a:ext>
            </a:extLst>
          </p:cNvPr>
          <p:cNvSpPr>
            <a:spLocks noGrp="1"/>
          </p:cNvSpPr>
          <p:nvPr>
            <p:ph type="title"/>
          </p:nvPr>
        </p:nvSpPr>
        <p:spPr>
          <a:xfrm>
            <a:off x="548639" y="950977"/>
            <a:ext cx="10995659" cy="733490"/>
          </a:xfrm>
        </p:spPr>
        <p:txBody>
          <a:bodyPr>
            <a:normAutofit fontScale="90000"/>
          </a:bodyPr>
          <a:lstStyle/>
          <a:p>
            <a:pPr algn="ctr"/>
            <a:r>
              <a:rPr lang="en-US" b="1" dirty="0">
                <a:solidFill>
                  <a:srgbClr val="00B0F0"/>
                </a:solidFill>
                <a:latin typeface="+mn-lt"/>
                <a:ea typeface="+mn-ea"/>
                <a:cs typeface="+mn-cs"/>
              </a:rPr>
              <a:t>Objectives</a:t>
            </a:r>
            <a:br>
              <a:rPr lang="en-US" sz="3600" spc="200" dirty="0">
                <a:solidFill>
                  <a:srgbClr val="00B050"/>
                </a:solidFill>
              </a:rPr>
            </a:br>
            <a:endParaRPr lang="en-US" dirty="0"/>
          </a:p>
        </p:txBody>
      </p:sp>
      <p:sp>
        <p:nvSpPr>
          <p:cNvPr id="4" name="Subtitle 2">
            <a:extLst>
              <a:ext uri="{FF2B5EF4-FFF2-40B4-BE49-F238E27FC236}">
                <a16:creationId xmlns:a16="http://schemas.microsoft.com/office/drawing/2014/main" id="{F74D4C9D-C105-4291-F6E7-33B96AE8392E}"/>
              </a:ext>
            </a:extLst>
          </p:cNvPr>
          <p:cNvSpPr>
            <a:spLocks noGrp="1"/>
          </p:cNvSpPr>
          <p:nvPr>
            <p:ph idx="1"/>
          </p:nvPr>
        </p:nvSpPr>
        <p:spPr>
          <a:xfrm>
            <a:off x="1529675" y="2598226"/>
            <a:ext cx="9231602" cy="830773"/>
          </a:xfrm>
        </p:spPr>
        <p:txBody>
          <a:bodyPr vert="horz" lIns="91440" tIns="45720" rIns="91440" bIns="45720" rtlCol="0" anchor="t">
            <a:normAutofit/>
          </a:bodyPr>
          <a:lstStyle/>
          <a:p>
            <a:pPr marL="0" indent="0" algn="ctr">
              <a:buNone/>
            </a:pPr>
            <a:r>
              <a:rPr lang="en-US" sz="2200" dirty="0">
                <a:solidFill>
                  <a:srgbClr val="00B0F0"/>
                </a:solidFill>
              </a:rPr>
              <a:t>Highlight importance of produce safety</a:t>
            </a:r>
          </a:p>
          <a:p>
            <a:pPr marL="0" indent="0" algn="ctr">
              <a:buNone/>
            </a:pPr>
            <a:endParaRPr lang="en-US" sz="1400" dirty="0">
              <a:solidFill>
                <a:srgbClr val="00B0F0"/>
              </a:solidFill>
            </a:endParaRPr>
          </a:p>
          <a:p>
            <a:pPr marL="0" indent="0" algn="ctr">
              <a:buNone/>
            </a:pPr>
            <a:endParaRPr lang="en-US" sz="1400" dirty="0">
              <a:solidFill>
                <a:srgbClr val="00B0F0"/>
              </a:solidFill>
            </a:endParaRPr>
          </a:p>
          <a:p>
            <a:pPr marL="228600" indent="-228600" algn="ctr">
              <a:buFont typeface="Arial" panose="020B0604020202020204" pitchFamily="34" charset="0"/>
              <a:buChar char="•"/>
            </a:pPr>
            <a:endParaRPr lang="en-US" sz="1400" dirty="0">
              <a:solidFill>
                <a:srgbClr val="00B0F0"/>
              </a:solidFill>
            </a:endParaRPr>
          </a:p>
          <a:p>
            <a:pPr marL="228600" indent="-228600" algn="ctr">
              <a:buFont typeface="Arial" panose="020B0604020202020204" pitchFamily="34" charset="0"/>
              <a:buChar char="•"/>
            </a:pPr>
            <a:endParaRPr lang="en-US" cap="none" dirty="0"/>
          </a:p>
        </p:txBody>
      </p:sp>
      <p:sp>
        <p:nvSpPr>
          <p:cNvPr id="9" name="Subtitle 2">
            <a:extLst>
              <a:ext uri="{FF2B5EF4-FFF2-40B4-BE49-F238E27FC236}">
                <a16:creationId xmlns:a16="http://schemas.microsoft.com/office/drawing/2014/main" id="{22A81788-4B69-5855-2B82-48B00A762519}"/>
              </a:ext>
            </a:extLst>
          </p:cNvPr>
          <p:cNvSpPr txBox="1">
            <a:spLocks/>
          </p:cNvSpPr>
          <p:nvPr/>
        </p:nvSpPr>
        <p:spPr>
          <a:xfrm>
            <a:off x="647964" y="3661394"/>
            <a:ext cx="10995025" cy="73348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None/>
            </a:pPr>
            <a:r>
              <a:rPr lang="en-US" sz="2600" dirty="0">
                <a:solidFill>
                  <a:srgbClr val="00B0F0"/>
                </a:solidFill>
              </a:rPr>
              <a:t>Introduction to common causes and sources of produce contamination </a:t>
            </a:r>
          </a:p>
          <a:p>
            <a:endParaRPr lang="en-US" dirty="0"/>
          </a:p>
        </p:txBody>
      </p:sp>
      <p:sp>
        <p:nvSpPr>
          <p:cNvPr id="3" name="Subtitle 2">
            <a:extLst>
              <a:ext uri="{FF2B5EF4-FFF2-40B4-BE49-F238E27FC236}">
                <a16:creationId xmlns:a16="http://schemas.microsoft.com/office/drawing/2014/main" id="{0728C520-F02C-B26A-E172-82387351F0AD}"/>
              </a:ext>
            </a:extLst>
          </p:cNvPr>
          <p:cNvSpPr txBox="1">
            <a:spLocks/>
          </p:cNvSpPr>
          <p:nvPr/>
        </p:nvSpPr>
        <p:spPr>
          <a:xfrm>
            <a:off x="598487" y="4666029"/>
            <a:ext cx="10995025" cy="733489"/>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solidFill>
                <a:srgbClr val="00B0F0"/>
              </a:solidFill>
            </a:endParaRPr>
          </a:p>
          <a:p>
            <a:pPr marL="0" indent="0" algn="ctr">
              <a:lnSpc>
                <a:spcPct val="140000"/>
              </a:lnSpc>
              <a:buNone/>
            </a:pPr>
            <a:r>
              <a:rPr lang="en-US" sz="10400" dirty="0">
                <a:solidFill>
                  <a:srgbClr val="00B0F0"/>
                </a:solidFill>
              </a:rPr>
              <a:t>Introduction to produce post harvest handling</a:t>
            </a:r>
          </a:p>
          <a:p>
            <a:pPr marL="0" indent="0" algn="ctr">
              <a:buFont typeface="Arial" panose="020B0604020202020204" pitchFamily="34" charset="0"/>
              <a:buNone/>
            </a:pPr>
            <a:endParaRPr lang="en-US" sz="12800" dirty="0">
              <a:solidFill>
                <a:srgbClr val="00B0F0"/>
              </a:solidFill>
            </a:endParaRPr>
          </a:p>
          <a:p>
            <a:pPr marL="0" indent="0">
              <a:buFont typeface="Arial" panose="020B0604020202020204" pitchFamily="34" charset="0"/>
              <a:buNone/>
            </a:pPr>
            <a:endParaRPr lang="en-US" sz="1400" dirty="0">
              <a:solidFill>
                <a:srgbClr val="00B0F0"/>
              </a:solidFill>
            </a:endParaRPr>
          </a:p>
          <a:p>
            <a:endParaRPr lang="en-US" sz="1400" dirty="0"/>
          </a:p>
          <a:p>
            <a:endParaRPr lang="en-US" dirty="0"/>
          </a:p>
          <a:p>
            <a:endParaRPr lang="en-US" dirty="0"/>
          </a:p>
        </p:txBody>
      </p:sp>
      <p:sp>
        <p:nvSpPr>
          <p:cNvPr id="5" name="Slide Number Placeholder 4">
            <a:extLst>
              <a:ext uri="{FF2B5EF4-FFF2-40B4-BE49-F238E27FC236}">
                <a16:creationId xmlns:a16="http://schemas.microsoft.com/office/drawing/2014/main" id="{49274BDB-B338-6FC4-34F2-E9D72D274A52}"/>
              </a:ext>
            </a:extLst>
          </p:cNvPr>
          <p:cNvSpPr>
            <a:spLocks noGrp="1"/>
          </p:cNvSpPr>
          <p:nvPr>
            <p:ph type="sldNum" sz="quarter" idx="12"/>
          </p:nvPr>
        </p:nvSpPr>
        <p:spPr/>
        <p:txBody>
          <a:bodyPr/>
          <a:lstStyle/>
          <a:p>
            <a:fld id="{6CB39E08-E0E5-4B1A-8F7D-08FE7678A3B6}" type="slidenum">
              <a:rPr lang="en-US" smtClean="0"/>
              <a:t>2</a:t>
            </a:fld>
            <a:endParaRPr lang="en-US"/>
          </a:p>
        </p:txBody>
      </p:sp>
      <p:pic>
        <p:nvPicPr>
          <p:cNvPr id="6" name="Picture 5">
            <a:extLst>
              <a:ext uri="{FF2B5EF4-FFF2-40B4-BE49-F238E27FC236}">
                <a16:creationId xmlns:a16="http://schemas.microsoft.com/office/drawing/2014/main" id="{B6F1478B-79BB-93E2-9385-47D33DD6A555}"/>
              </a:ext>
            </a:extLst>
          </p:cNvPr>
          <p:cNvPicPr>
            <a:picLocks noChangeAspect="1"/>
          </p:cNvPicPr>
          <p:nvPr/>
        </p:nvPicPr>
        <p:blipFill>
          <a:blip r:embed="rId2"/>
          <a:stretch>
            <a:fillRect/>
          </a:stretch>
        </p:blipFill>
        <p:spPr>
          <a:xfrm>
            <a:off x="-43197" y="37217"/>
            <a:ext cx="1066892" cy="957155"/>
          </a:xfrm>
          <a:prstGeom prst="rect">
            <a:avLst/>
          </a:prstGeom>
        </p:spPr>
      </p:pic>
      <p:pic>
        <p:nvPicPr>
          <p:cNvPr id="7" name="Picture 6">
            <a:extLst>
              <a:ext uri="{FF2B5EF4-FFF2-40B4-BE49-F238E27FC236}">
                <a16:creationId xmlns:a16="http://schemas.microsoft.com/office/drawing/2014/main" id="{C8D35123-6CDF-ACC8-810B-71C0A6296D47}"/>
              </a:ext>
            </a:extLst>
          </p:cNvPr>
          <p:cNvPicPr>
            <a:picLocks noChangeAspect="1"/>
          </p:cNvPicPr>
          <p:nvPr/>
        </p:nvPicPr>
        <p:blipFill>
          <a:blip r:embed="rId3"/>
          <a:stretch>
            <a:fillRect/>
          </a:stretch>
        </p:blipFill>
        <p:spPr>
          <a:xfrm>
            <a:off x="11544298" y="100012"/>
            <a:ext cx="554784" cy="554784"/>
          </a:xfrm>
          <a:prstGeom prst="rect">
            <a:avLst/>
          </a:prstGeom>
        </p:spPr>
      </p:pic>
      <p:sp>
        <p:nvSpPr>
          <p:cNvPr id="8" name="Subtitle 2">
            <a:extLst>
              <a:ext uri="{FF2B5EF4-FFF2-40B4-BE49-F238E27FC236}">
                <a16:creationId xmlns:a16="http://schemas.microsoft.com/office/drawing/2014/main" id="{AC2FCE07-6F86-5893-A6A7-05726764AF7E}"/>
              </a:ext>
            </a:extLst>
          </p:cNvPr>
          <p:cNvSpPr txBox="1">
            <a:spLocks/>
          </p:cNvSpPr>
          <p:nvPr/>
        </p:nvSpPr>
        <p:spPr>
          <a:xfrm>
            <a:off x="490249" y="1795846"/>
            <a:ext cx="10995025" cy="61063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solidFill>
                  <a:srgbClr val="00B0F0"/>
                </a:solidFill>
              </a:rPr>
              <a:t>Define Produce Safety</a:t>
            </a:r>
          </a:p>
          <a:p>
            <a:pPr marL="0" indent="0" algn="ctr">
              <a:buFont typeface="Arial" panose="020B0604020202020204" pitchFamily="34" charset="0"/>
              <a:buNone/>
            </a:pPr>
            <a:endParaRPr lang="en-US" sz="1400" dirty="0">
              <a:solidFill>
                <a:srgbClr val="00B0F0"/>
              </a:solidFill>
            </a:endParaRPr>
          </a:p>
          <a:p>
            <a:pPr marL="0" indent="0">
              <a:buFont typeface="Arial" panose="020B0604020202020204" pitchFamily="34" charset="0"/>
              <a:buNone/>
            </a:pPr>
            <a:endParaRPr lang="en-US" sz="1400" dirty="0">
              <a:solidFill>
                <a:srgbClr val="00B0F0"/>
              </a:solidFill>
            </a:endParaRPr>
          </a:p>
          <a:p>
            <a:endParaRPr lang="en-US" sz="1400" dirty="0">
              <a:solidFill>
                <a:srgbClr val="00B0F0"/>
              </a:solidFill>
            </a:endParaRPr>
          </a:p>
          <a:p>
            <a:endParaRPr lang="en-US" dirty="0"/>
          </a:p>
        </p:txBody>
      </p:sp>
    </p:spTree>
    <p:extLst>
      <p:ext uri="{BB962C8B-B14F-4D97-AF65-F5344CB8AC3E}">
        <p14:creationId xmlns:p14="http://schemas.microsoft.com/office/powerpoint/2010/main" val="30878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9" grpId="0"/>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F3C92-C836-DA68-3F28-E03C1FED2B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A8BA9C-1287-746E-621D-40974457AB20}"/>
              </a:ext>
            </a:extLst>
          </p:cNvPr>
          <p:cNvSpPr>
            <a:spLocks noGrp="1"/>
          </p:cNvSpPr>
          <p:nvPr>
            <p:ph type="sldNum" sz="quarter" idx="12"/>
          </p:nvPr>
        </p:nvSpPr>
        <p:spPr/>
        <p:txBody>
          <a:bodyPr/>
          <a:lstStyle/>
          <a:p>
            <a:fld id="{6CB39E08-E0E5-4B1A-8F7D-08FE7678A3B6}" type="slidenum">
              <a:rPr lang="en-US" smtClean="0"/>
              <a:t>20</a:t>
            </a:fld>
            <a:endParaRPr lang="en-US"/>
          </a:p>
        </p:txBody>
      </p:sp>
      <p:pic>
        <p:nvPicPr>
          <p:cNvPr id="4" name="Picture 3">
            <a:extLst>
              <a:ext uri="{FF2B5EF4-FFF2-40B4-BE49-F238E27FC236}">
                <a16:creationId xmlns:a16="http://schemas.microsoft.com/office/drawing/2014/main" id="{3E7AD34F-A02D-A0B5-A2C5-9D150505ABA3}"/>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1EB52B6D-ABDF-8369-D81F-34504D829FF4}"/>
              </a:ext>
            </a:extLst>
          </p:cNvPr>
          <p:cNvPicPr>
            <a:picLocks noChangeAspect="1"/>
          </p:cNvPicPr>
          <p:nvPr/>
        </p:nvPicPr>
        <p:blipFill>
          <a:blip r:embed="rId3"/>
          <a:stretch>
            <a:fillRect/>
          </a:stretch>
        </p:blipFill>
        <p:spPr>
          <a:xfrm>
            <a:off x="0" y="0"/>
            <a:ext cx="1066892" cy="957155"/>
          </a:xfrm>
          <a:prstGeom prst="rect">
            <a:avLst/>
          </a:prstGeom>
        </p:spPr>
      </p:pic>
      <p:sp>
        <p:nvSpPr>
          <p:cNvPr id="8" name="TextBox 7">
            <a:extLst>
              <a:ext uri="{FF2B5EF4-FFF2-40B4-BE49-F238E27FC236}">
                <a16:creationId xmlns:a16="http://schemas.microsoft.com/office/drawing/2014/main" id="{AF095CCF-F673-459F-B8BF-067E82134214}"/>
              </a:ext>
            </a:extLst>
          </p:cNvPr>
          <p:cNvSpPr txBox="1"/>
          <p:nvPr/>
        </p:nvSpPr>
        <p:spPr>
          <a:xfrm>
            <a:off x="507491" y="1366475"/>
            <a:ext cx="11077954" cy="646331"/>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Univers Light"/>
                <a:ea typeface="+mn-ea"/>
                <a:cs typeface="+mn-cs"/>
              </a:rPr>
              <a:t>Principles of produce post-harvest handling is essential for farmers, packers, distributors, and retailers alike to ensure the delivery of high-quality, safe, and nutritious fruits and vegetables to consumers around the world. </a:t>
            </a:r>
          </a:p>
          <a:p>
            <a:endParaRPr lang="en-US" sz="1200" dirty="0">
              <a:solidFill>
                <a:prstClr val="black"/>
              </a:solidFill>
              <a:latin typeface="Univers Light"/>
            </a:endParaRPr>
          </a:p>
        </p:txBody>
      </p:sp>
      <p:sp>
        <p:nvSpPr>
          <p:cNvPr id="12" name="Title 1">
            <a:extLst>
              <a:ext uri="{FF2B5EF4-FFF2-40B4-BE49-F238E27FC236}">
                <a16:creationId xmlns:a16="http://schemas.microsoft.com/office/drawing/2014/main" id="{34CAF552-6AAF-5C4F-5BF8-876CDD700945}"/>
              </a:ext>
            </a:extLst>
          </p:cNvPr>
          <p:cNvSpPr>
            <a:spLocks noGrp="1"/>
          </p:cNvSpPr>
          <p:nvPr>
            <p:ph type="title"/>
          </p:nvPr>
        </p:nvSpPr>
        <p:spPr>
          <a:xfrm>
            <a:off x="548639" y="950977"/>
            <a:ext cx="10995659" cy="738664"/>
          </a:xfrm>
        </p:spPr>
        <p:txBody>
          <a:bodyPr>
            <a:normAutofit/>
          </a:bodyPr>
          <a:lstStyle/>
          <a:p>
            <a:r>
              <a:rPr lang="en-US" sz="2800" dirty="0">
                <a:solidFill>
                  <a:srgbClr val="00B0F0"/>
                </a:solidFill>
              </a:rPr>
              <a:t>Principles of Produce Post-Harvest Handling</a:t>
            </a:r>
          </a:p>
        </p:txBody>
      </p:sp>
      <p:sp>
        <p:nvSpPr>
          <p:cNvPr id="5" name="TextBox 4">
            <a:extLst>
              <a:ext uri="{FF2B5EF4-FFF2-40B4-BE49-F238E27FC236}">
                <a16:creationId xmlns:a16="http://schemas.microsoft.com/office/drawing/2014/main" id="{CDC91E58-6269-8599-F5D5-63C0EBD67F7B}"/>
              </a:ext>
            </a:extLst>
          </p:cNvPr>
          <p:cNvSpPr txBox="1"/>
          <p:nvPr/>
        </p:nvSpPr>
        <p:spPr>
          <a:xfrm>
            <a:off x="533446" y="2178953"/>
            <a:ext cx="10649666" cy="3323987"/>
          </a:xfrm>
          <a:prstGeom prst="rect">
            <a:avLst/>
          </a:prstGeom>
          <a:noFill/>
        </p:spPr>
        <p:txBody>
          <a:bodyPr wrap="square">
            <a:spAutoFit/>
          </a:bodyPr>
          <a:lstStyle/>
          <a:p>
            <a:pPr marL="285750" indent="-285750">
              <a:buFont typeface="Arial" panose="020B0604020202020204" pitchFamily="34" charset="0"/>
              <a:buChar char="•"/>
            </a:pPr>
            <a:r>
              <a:rPr lang="en-US" sz="1400" b="0" i="0" dirty="0">
                <a:solidFill>
                  <a:srgbClr val="0D0D0D"/>
                </a:solidFill>
                <a:effectLst/>
                <a:latin typeface="Söhne"/>
              </a:rPr>
              <a:t>Temperature Management: Cold storage or refrigeration helps slow down physiological processes like ripening and decay. </a:t>
            </a:r>
          </a:p>
          <a:p>
            <a:pPr marL="285750" indent="-285750">
              <a:buFont typeface="Arial" panose="020B0604020202020204" pitchFamily="34" charset="0"/>
              <a:buChar char="•"/>
            </a:pPr>
            <a:endParaRPr lang="en-US" sz="1400" b="0" i="0" dirty="0">
              <a:solidFill>
                <a:srgbClr val="0D0D0D"/>
              </a:solidFill>
              <a:effectLst/>
              <a:latin typeface="Söhne"/>
            </a:endParaRPr>
          </a:p>
          <a:p>
            <a:pPr marL="285750" indent="-285750">
              <a:buFont typeface="Arial" panose="020B0604020202020204" pitchFamily="34" charset="0"/>
              <a:buChar char="•"/>
            </a:pPr>
            <a:r>
              <a:rPr lang="en-US" sz="1400" b="0" i="0" dirty="0">
                <a:solidFill>
                  <a:srgbClr val="0D0D0D"/>
                </a:solidFill>
                <a:effectLst/>
                <a:latin typeface="Söhne"/>
              </a:rPr>
              <a:t>Humidity Control: Proper humidity levels are essential to prevent dehydration or excessive moisture buildup, which can lead to wilting, mold growth, and spoilage. </a:t>
            </a:r>
          </a:p>
          <a:p>
            <a:pPr marL="285750" indent="-285750">
              <a:buFont typeface="Arial" panose="020B0604020202020204" pitchFamily="34" charset="0"/>
              <a:buChar char="•"/>
            </a:pPr>
            <a:endParaRPr lang="en-US" sz="1400" b="0" i="0" dirty="0">
              <a:solidFill>
                <a:srgbClr val="0D0D0D"/>
              </a:solidFill>
              <a:effectLst/>
              <a:latin typeface="Söhne"/>
            </a:endParaRPr>
          </a:p>
          <a:p>
            <a:pPr marL="285750" indent="-285750">
              <a:buFont typeface="Arial" panose="020B0604020202020204" pitchFamily="34" charset="0"/>
              <a:buChar char="•"/>
            </a:pPr>
            <a:r>
              <a:rPr lang="en-US" sz="1400" b="0" i="0" dirty="0">
                <a:solidFill>
                  <a:srgbClr val="0D0D0D"/>
                </a:solidFill>
                <a:effectLst/>
                <a:latin typeface="Söhne"/>
              </a:rPr>
              <a:t>Sanitation: Cleanliness is paramount in post-harvest handling to minimize the risk of contamination by pathogens or spoilage microorganisms. Regular cleaning and sanitizing of equipment, surfaces, and storage areas help maintain food safety and quality.</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0" i="0" dirty="0">
                <a:solidFill>
                  <a:srgbClr val="0D0D0D"/>
                </a:solidFill>
                <a:effectLst/>
                <a:latin typeface="Söhne"/>
              </a:rPr>
              <a:t>Gentle Handling: Produce should be handled with care to avoid bruising, crushing, or other physical damage that can accelerate deterioration. Gentle handling practices during harvesting, packing, and transportation help preserve the integrity and appearance of fruits and vegetables.</a:t>
            </a:r>
          </a:p>
          <a:p>
            <a:pPr marL="285750" indent="-285750">
              <a:buFont typeface="Arial" panose="020B0604020202020204" pitchFamily="34" charset="0"/>
              <a:buChar char="•"/>
            </a:pPr>
            <a:endParaRPr lang="en-US" sz="1400" dirty="0">
              <a:solidFill>
                <a:srgbClr val="0D0D0D"/>
              </a:solidFill>
              <a:latin typeface="Söhne"/>
            </a:endParaRPr>
          </a:p>
          <a:p>
            <a:pPr marL="285750" indent="-285750">
              <a:buFont typeface="Arial" panose="020B0604020202020204" pitchFamily="34" charset="0"/>
              <a:buChar char="•"/>
            </a:pPr>
            <a:r>
              <a:rPr lang="en-US" sz="1400" b="0" i="0" dirty="0">
                <a:solidFill>
                  <a:srgbClr val="0D0D0D"/>
                </a:solidFill>
                <a:effectLst/>
                <a:latin typeface="Söhne"/>
              </a:rPr>
              <a:t>Rapid Cooling: Prompt cooling of harvested produce helps preserve quality by slowing down metabolic processes and reducing the growth of spoilage microorganisms. Quick cooling methods, such as hydrocooling or forced-air cooling, are used to lower the temperature rapidly.</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400875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165D6-B70E-73AC-B5A8-355054C86E2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85A040-F1A1-D1C3-511F-112051155B6B}"/>
              </a:ext>
            </a:extLst>
          </p:cNvPr>
          <p:cNvSpPr>
            <a:spLocks noGrp="1"/>
          </p:cNvSpPr>
          <p:nvPr>
            <p:ph type="sldNum" sz="quarter" idx="12"/>
          </p:nvPr>
        </p:nvSpPr>
        <p:spPr/>
        <p:txBody>
          <a:bodyPr/>
          <a:lstStyle/>
          <a:p>
            <a:fld id="{6CB39E08-E0E5-4B1A-8F7D-08FE7678A3B6}" type="slidenum">
              <a:rPr lang="en-US" smtClean="0"/>
              <a:t>21</a:t>
            </a:fld>
            <a:endParaRPr lang="en-US"/>
          </a:p>
        </p:txBody>
      </p:sp>
      <p:pic>
        <p:nvPicPr>
          <p:cNvPr id="4" name="Picture 3">
            <a:extLst>
              <a:ext uri="{FF2B5EF4-FFF2-40B4-BE49-F238E27FC236}">
                <a16:creationId xmlns:a16="http://schemas.microsoft.com/office/drawing/2014/main" id="{2E996C48-3003-3FC2-7864-044E48FCD2F1}"/>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B7234F48-2225-A996-A9BD-C37BBD18112C}"/>
              </a:ext>
            </a:extLst>
          </p:cNvPr>
          <p:cNvPicPr>
            <a:picLocks noChangeAspect="1"/>
          </p:cNvPicPr>
          <p:nvPr/>
        </p:nvPicPr>
        <p:blipFill>
          <a:blip r:embed="rId3"/>
          <a:stretch>
            <a:fillRect/>
          </a:stretch>
        </p:blipFill>
        <p:spPr>
          <a:xfrm>
            <a:off x="0" y="0"/>
            <a:ext cx="1066892" cy="957155"/>
          </a:xfrm>
          <a:prstGeom prst="rect">
            <a:avLst/>
          </a:prstGeom>
        </p:spPr>
      </p:pic>
      <p:sp>
        <p:nvSpPr>
          <p:cNvPr id="12" name="Title 1">
            <a:extLst>
              <a:ext uri="{FF2B5EF4-FFF2-40B4-BE49-F238E27FC236}">
                <a16:creationId xmlns:a16="http://schemas.microsoft.com/office/drawing/2014/main" id="{96047262-B8C3-8C1C-1A3D-22B055A22239}"/>
              </a:ext>
            </a:extLst>
          </p:cNvPr>
          <p:cNvSpPr>
            <a:spLocks noGrp="1"/>
          </p:cNvSpPr>
          <p:nvPr>
            <p:ph type="title"/>
          </p:nvPr>
        </p:nvSpPr>
        <p:spPr>
          <a:xfrm>
            <a:off x="548639" y="950977"/>
            <a:ext cx="10995659" cy="738664"/>
          </a:xfrm>
        </p:spPr>
        <p:txBody>
          <a:bodyPr>
            <a:normAutofit/>
          </a:bodyPr>
          <a:lstStyle/>
          <a:p>
            <a:r>
              <a:rPr lang="en-US" sz="2800" dirty="0">
                <a:solidFill>
                  <a:srgbClr val="00B0F0"/>
                </a:solidFill>
              </a:rPr>
              <a:t>Principles of Produce Post-Harvest Handling</a:t>
            </a:r>
          </a:p>
        </p:txBody>
      </p:sp>
      <p:sp>
        <p:nvSpPr>
          <p:cNvPr id="5" name="TextBox 4">
            <a:extLst>
              <a:ext uri="{FF2B5EF4-FFF2-40B4-BE49-F238E27FC236}">
                <a16:creationId xmlns:a16="http://schemas.microsoft.com/office/drawing/2014/main" id="{D8B7B05D-3008-6AB2-8AB4-E1E64735BC58}"/>
              </a:ext>
            </a:extLst>
          </p:cNvPr>
          <p:cNvSpPr txBox="1"/>
          <p:nvPr/>
        </p:nvSpPr>
        <p:spPr>
          <a:xfrm>
            <a:off x="533446" y="2178953"/>
            <a:ext cx="10649666" cy="3754874"/>
          </a:xfrm>
          <a:prstGeom prst="rect">
            <a:avLst/>
          </a:prstGeom>
          <a:noFill/>
        </p:spPr>
        <p:txBody>
          <a:bodyPr wrap="square">
            <a:spAutoFit/>
          </a:bodyPr>
          <a:lstStyle/>
          <a:p>
            <a:pPr marL="285750" indent="-285750">
              <a:buFont typeface="Arial" panose="020B0604020202020204" pitchFamily="34" charset="0"/>
              <a:buChar char="•"/>
            </a:pPr>
            <a:r>
              <a:rPr lang="en-US" sz="1400" b="0" i="0" dirty="0">
                <a:solidFill>
                  <a:srgbClr val="0D0D0D"/>
                </a:solidFill>
                <a:effectLst/>
                <a:latin typeface="Söhne"/>
              </a:rPr>
              <a:t>Proper Packaging: Packaging plays a vital role in protecting produce from physical damage, moisture loss, and contamination during storage and transportation. Packaging materials should be suitable for the specific type of produce and provide adequate ventilation to prevent condensation and mold growth.</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0" i="0" dirty="0">
                <a:solidFill>
                  <a:srgbClr val="0D0D0D"/>
                </a:solidFill>
                <a:effectLst/>
                <a:latin typeface="Söhne"/>
              </a:rPr>
              <a:t>Quality Sorting: Sorting produce based on size, ripeness, color, and other quality attributes helps ensure uniformity and consistency in the final product. Quality control measures help identify and remove damaged, defective, or overripe fruits and vegetables.</a:t>
            </a:r>
          </a:p>
          <a:p>
            <a:pPr marL="285750" indent="-285750">
              <a:buFont typeface="Arial" panose="020B0604020202020204" pitchFamily="34" charset="0"/>
              <a:buChar char="•"/>
            </a:pPr>
            <a:endParaRPr lang="en-US" sz="1400" dirty="0">
              <a:solidFill>
                <a:srgbClr val="0D0D0D"/>
              </a:solidFill>
              <a:latin typeface="Söhne"/>
            </a:endParaRPr>
          </a:p>
          <a:p>
            <a:pPr marL="285750" indent="-285750">
              <a:buFont typeface="Arial" panose="020B0604020202020204" pitchFamily="34" charset="0"/>
              <a:buChar char="•"/>
            </a:pPr>
            <a:r>
              <a:rPr lang="en-US" sz="1400" b="0" i="0" dirty="0">
                <a:solidFill>
                  <a:srgbClr val="0D0D0D"/>
                </a:solidFill>
                <a:effectLst/>
                <a:latin typeface="Söhne"/>
              </a:rPr>
              <a:t>Traceability: Tracking the movement of produce from farm to fork is essential for food safety, quality assurance, and regulatory compliance. Implementing traceability systems allows stakeholders to identify and address any issues that may arise during the supply chain.</a:t>
            </a:r>
          </a:p>
          <a:p>
            <a:pPr marL="285750" indent="-285750">
              <a:buFont typeface="Arial" panose="020B0604020202020204" pitchFamily="34" charset="0"/>
              <a:buChar char="•"/>
            </a:pPr>
            <a:endParaRPr lang="en-US" sz="1400" dirty="0">
              <a:solidFill>
                <a:srgbClr val="0D0D0D"/>
              </a:solidFill>
              <a:latin typeface="Söhne"/>
            </a:endParaRPr>
          </a:p>
          <a:p>
            <a:pPr marL="285750" indent="-285750">
              <a:buFont typeface="Arial" panose="020B0604020202020204" pitchFamily="34" charset="0"/>
              <a:buChar char="•"/>
            </a:pPr>
            <a:r>
              <a:rPr lang="en-US" sz="1400" b="0" i="0" dirty="0">
                <a:solidFill>
                  <a:srgbClr val="0D0D0D"/>
                </a:solidFill>
                <a:effectLst/>
                <a:latin typeface="Söhne"/>
              </a:rPr>
              <a:t>Environmental Control: Environmental factors such as light exposure, ethylene gas, and air circulation can affect the quality and shelf life of produce. Properly managing these factors, such as storing fruits and vegetables away from direct sunlight and ethylene-producing items, helps maintain freshness and extend storage life.</a:t>
            </a:r>
          </a:p>
          <a:p>
            <a:pPr marL="285750" indent="-285750">
              <a:buFont typeface="Arial" panose="020B0604020202020204" pitchFamily="34" charset="0"/>
              <a:buChar char="•"/>
            </a:pPr>
            <a:endParaRPr lang="en-US" sz="1400" dirty="0">
              <a:solidFill>
                <a:srgbClr val="0D0D0D"/>
              </a:solidFill>
              <a:latin typeface="Söhne"/>
            </a:endParaRPr>
          </a:p>
          <a:p>
            <a:pPr marL="285750" indent="-285750">
              <a:buFont typeface="Arial" panose="020B0604020202020204" pitchFamily="34" charset="0"/>
              <a:buChar char="•"/>
            </a:pPr>
            <a:r>
              <a:rPr lang="en-US" sz="1400" dirty="0"/>
              <a:t>Continuous Monitoring: Regular monitoring of temperature, humidity, ethylene levels, and other critical parameters allows for early detection of potential issues and timely intervention to prevent quality deterioration or spoilage. Monitoring systems provide valuable data for optimizing post-harvest handling practices and improving overall efficiency.</a:t>
            </a:r>
          </a:p>
        </p:txBody>
      </p:sp>
    </p:spTree>
    <p:extLst>
      <p:ext uri="{BB962C8B-B14F-4D97-AF65-F5344CB8AC3E}">
        <p14:creationId xmlns:p14="http://schemas.microsoft.com/office/powerpoint/2010/main" val="9373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B7ADF-9857-3A9B-3CDB-2FE6EFBB7E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777C5-468E-091A-1B0F-FAB5909391C8}"/>
              </a:ext>
            </a:extLst>
          </p:cNvPr>
          <p:cNvSpPr>
            <a:spLocks noGrp="1"/>
          </p:cNvSpPr>
          <p:nvPr>
            <p:ph type="title"/>
          </p:nvPr>
        </p:nvSpPr>
        <p:spPr/>
        <p:txBody>
          <a:bodyPr/>
          <a:lstStyle/>
          <a:p>
            <a:r>
              <a:rPr lang="en-US" dirty="0"/>
              <a:t>Questions </a:t>
            </a:r>
          </a:p>
        </p:txBody>
      </p:sp>
      <p:sp>
        <p:nvSpPr>
          <p:cNvPr id="5" name="Title 1">
            <a:extLst>
              <a:ext uri="{FF2B5EF4-FFF2-40B4-BE49-F238E27FC236}">
                <a16:creationId xmlns:a16="http://schemas.microsoft.com/office/drawing/2014/main" id="{B174512F-C6DA-F52F-0D22-7CD28AA23492}"/>
              </a:ext>
            </a:extLst>
          </p:cNvPr>
          <p:cNvSpPr txBox="1">
            <a:spLocks/>
          </p:cNvSpPr>
          <p:nvPr/>
        </p:nvSpPr>
        <p:spPr>
          <a:xfrm>
            <a:off x="598170" y="2432555"/>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sz="2000" dirty="0">
                <a:solidFill>
                  <a:srgbClr val="00B0F0"/>
                </a:solidFill>
                <a:latin typeface="Univers Light"/>
                <a:ea typeface="+mn-ea"/>
                <a:cs typeface="+mn-cs"/>
              </a:rPr>
              <a:t>Comments</a:t>
            </a:r>
            <a:r>
              <a:rPr lang="en-US" dirty="0"/>
              <a:t> </a:t>
            </a:r>
          </a:p>
        </p:txBody>
      </p:sp>
      <p:sp>
        <p:nvSpPr>
          <p:cNvPr id="3" name="Slide Number Placeholder 2">
            <a:extLst>
              <a:ext uri="{FF2B5EF4-FFF2-40B4-BE49-F238E27FC236}">
                <a16:creationId xmlns:a16="http://schemas.microsoft.com/office/drawing/2014/main" id="{E27AE96A-235A-02FB-78C1-6EE709809576}"/>
              </a:ext>
            </a:extLst>
          </p:cNvPr>
          <p:cNvSpPr>
            <a:spLocks noGrp="1"/>
          </p:cNvSpPr>
          <p:nvPr>
            <p:ph type="sldNum" sz="quarter" idx="12"/>
          </p:nvPr>
        </p:nvSpPr>
        <p:spPr/>
        <p:txBody>
          <a:bodyPr/>
          <a:lstStyle/>
          <a:p>
            <a:fld id="{6CB39E08-E0E5-4B1A-8F7D-08FE7678A3B6}" type="slidenum">
              <a:rPr lang="en-US" smtClean="0"/>
              <a:t>22</a:t>
            </a:fld>
            <a:endParaRPr lang="en-US"/>
          </a:p>
        </p:txBody>
      </p:sp>
      <p:pic>
        <p:nvPicPr>
          <p:cNvPr id="4" name="Picture 3">
            <a:extLst>
              <a:ext uri="{FF2B5EF4-FFF2-40B4-BE49-F238E27FC236}">
                <a16:creationId xmlns:a16="http://schemas.microsoft.com/office/drawing/2014/main" id="{28BA3B7F-E0EC-A69D-18D6-6AD8476B8548}"/>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7A1D37E2-C761-9C48-5335-FE3497B23971}"/>
              </a:ext>
            </a:extLst>
          </p:cNvPr>
          <p:cNvPicPr>
            <a:picLocks noChangeAspect="1"/>
          </p:cNvPicPr>
          <p:nvPr/>
        </p:nvPicPr>
        <p:blipFill>
          <a:blip r:embed="rId3"/>
          <a:stretch>
            <a:fillRect/>
          </a:stretch>
        </p:blipFill>
        <p:spPr>
          <a:xfrm>
            <a:off x="0" y="0"/>
            <a:ext cx="1066892" cy="957155"/>
          </a:xfrm>
          <a:prstGeom prst="rect">
            <a:avLst/>
          </a:prstGeom>
        </p:spPr>
      </p:pic>
    </p:spTree>
    <p:extLst>
      <p:ext uri="{BB962C8B-B14F-4D97-AF65-F5344CB8AC3E}">
        <p14:creationId xmlns:p14="http://schemas.microsoft.com/office/powerpoint/2010/main" val="243839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0683-B54E-9098-AB17-89D29092AF7F}"/>
              </a:ext>
            </a:extLst>
          </p:cNvPr>
          <p:cNvSpPr>
            <a:spLocks noGrp="1"/>
          </p:cNvSpPr>
          <p:nvPr>
            <p:ph type="title"/>
          </p:nvPr>
        </p:nvSpPr>
        <p:spPr>
          <a:xfrm>
            <a:off x="548639" y="950977"/>
            <a:ext cx="10995659" cy="674624"/>
          </a:xfrm>
        </p:spPr>
        <p:txBody>
          <a:bodyPr>
            <a:normAutofit/>
          </a:bodyPr>
          <a:lstStyle/>
          <a:p>
            <a:pPr algn="ctr"/>
            <a:r>
              <a:rPr lang="en-US" sz="2800" dirty="0">
                <a:solidFill>
                  <a:srgbClr val="00B0F0"/>
                </a:solidFill>
              </a:rPr>
              <a:t>Produce Safety</a:t>
            </a:r>
          </a:p>
        </p:txBody>
      </p:sp>
      <p:sp>
        <p:nvSpPr>
          <p:cNvPr id="3" name="Content Placeholder 2">
            <a:extLst>
              <a:ext uri="{FF2B5EF4-FFF2-40B4-BE49-F238E27FC236}">
                <a16:creationId xmlns:a16="http://schemas.microsoft.com/office/drawing/2014/main" id="{DA8411B2-A9D5-AABF-3ECF-4D52475846F1}"/>
              </a:ext>
            </a:extLst>
          </p:cNvPr>
          <p:cNvSpPr>
            <a:spLocks noGrp="1"/>
          </p:cNvSpPr>
          <p:nvPr>
            <p:ph idx="1"/>
          </p:nvPr>
        </p:nvSpPr>
        <p:spPr>
          <a:xfrm>
            <a:off x="647329" y="1906520"/>
            <a:ext cx="10995660" cy="4000503"/>
          </a:xfrm>
        </p:spPr>
        <p:txBody>
          <a:bodyPr>
            <a:normAutofit/>
          </a:bodyPr>
          <a:lstStyle/>
          <a:p>
            <a:pPr marL="0" indent="0">
              <a:buNone/>
            </a:pPr>
            <a:r>
              <a:rPr lang="en-US" dirty="0">
                <a:solidFill>
                  <a:srgbClr val="00B0F0"/>
                </a:solidFill>
              </a:rPr>
              <a:t>Produce Safety definition: </a:t>
            </a:r>
          </a:p>
          <a:p>
            <a:pPr marL="0" indent="0">
              <a:buNone/>
            </a:pPr>
            <a:r>
              <a:rPr lang="en-US" dirty="0"/>
              <a:t>Produce safety refers to the practices and measures implemented to ensure that fruits and vegetables are grown, harvested, handled, and stored to prevent foodborne illness.</a:t>
            </a:r>
          </a:p>
          <a:p>
            <a:pPr marL="0" indent="0">
              <a:buNone/>
            </a:pPr>
            <a:endParaRPr lang="en-US" dirty="0"/>
          </a:p>
          <a:p>
            <a:pPr marL="0" indent="0">
              <a:buNone/>
            </a:pPr>
            <a:r>
              <a:rPr lang="en-US" dirty="0"/>
              <a:t>In 2014–2021, a total of 78 foodborne disease outbreaks linked to leafy greens (mainly lettuce) were </a:t>
            </a:r>
            <a:r>
              <a:rPr lang="en-US" u="sng" dirty="0">
                <a:hlinkClick r:id="rId2"/>
              </a:rPr>
              <a:t>reported to CDC</a:t>
            </a:r>
            <a:r>
              <a:rPr lang="en-US" dirty="0"/>
              <a:t>. </a:t>
            </a:r>
          </a:p>
          <a:p>
            <a:pPr marL="0" indent="0">
              <a:buNone/>
            </a:pPr>
            <a:endParaRPr lang="en-US" sz="1700" dirty="0"/>
          </a:p>
        </p:txBody>
      </p:sp>
      <p:pic>
        <p:nvPicPr>
          <p:cNvPr id="4" name="Picture 3">
            <a:extLst>
              <a:ext uri="{FF2B5EF4-FFF2-40B4-BE49-F238E27FC236}">
                <a16:creationId xmlns:a16="http://schemas.microsoft.com/office/drawing/2014/main" id="{C9F26DDF-5ACF-4286-2309-E4AA59E6E13E}"/>
              </a:ext>
            </a:extLst>
          </p:cNvPr>
          <p:cNvPicPr>
            <a:picLocks noChangeAspect="1"/>
          </p:cNvPicPr>
          <p:nvPr/>
        </p:nvPicPr>
        <p:blipFill rotWithShape="1">
          <a:blip r:embed="rId3"/>
          <a:srcRect l="9064" r="16522" b="-2"/>
          <a:stretch/>
        </p:blipFill>
        <p:spPr>
          <a:xfrm>
            <a:off x="2" y="10"/>
            <a:ext cx="1065227" cy="955543"/>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5" name="Slide Number Placeholder 4">
            <a:extLst>
              <a:ext uri="{FF2B5EF4-FFF2-40B4-BE49-F238E27FC236}">
                <a16:creationId xmlns:a16="http://schemas.microsoft.com/office/drawing/2014/main" id="{CAAAB19A-806F-BDBF-43AB-FFBA7AA66FB2}"/>
              </a:ext>
            </a:extLst>
          </p:cNvPr>
          <p:cNvSpPr>
            <a:spLocks noGrp="1"/>
          </p:cNvSpPr>
          <p:nvPr>
            <p:ph type="sldNum" sz="quarter" idx="12"/>
          </p:nvPr>
        </p:nvSpPr>
        <p:spPr/>
        <p:txBody>
          <a:bodyPr/>
          <a:lstStyle/>
          <a:p>
            <a:fld id="{6CB39E08-E0E5-4B1A-8F7D-08FE7678A3B6}" type="slidenum">
              <a:rPr lang="en-US" smtClean="0"/>
              <a:t>3</a:t>
            </a:fld>
            <a:endParaRPr lang="en-US"/>
          </a:p>
        </p:txBody>
      </p:sp>
      <p:pic>
        <p:nvPicPr>
          <p:cNvPr id="6" name="Picture 5">
            <a:extLst>
              <a:ext uri="{FF2B5EF4-FFF2-40B4-BE49-F238E27FC236}">
                <a16:creationId xmlns:a16="http://schemas.microsoft.com/office/drawing/2014/main" id="{9F0FAE0D-88B0-44E1-FD81-65D42D623277}"/>
              </a:ext>
            </a:extLst>
          </p:cNvPr>
          <p:cNvPicPr>
            <a:picLocks noChangeAspect="1"/>
          </p:cNvPicPr>
          <p:nvPr/>
        </p:nvPicPr>
        <p:blipFill>
          <a:blip r:embed="rId4"/>
          <a:stretch>
            <a:fillRect/>
          </a:stretch>
        </p:blipFill>
        <p:spPr>
          <a:xfrm>
            <a:off x="11544298" y="100012"/>
            <a:ext cx="554784" cy="554784"/>
          </a:xfrm>
          <a:prstGeom prst="rect">
            <a:avLst/>
          </a:prstGeom>
        </p:spPr>
      </p:pic>
    </p:spTree>
    <p:extLst>
      <p:ext uri="{BB962C8B-B14F-4D97-AF65-F5344CB8AC3E}">
        <p14:creationId xmlns:p14="http://schemas.microsoft.com/office/powerpoint/2010/main" val="246709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0C35-92B8-5F49-9B18-EDD755552807}"/>
              </a:ext>
            </a:extLst>
          </p:cNvPr>
          <p:cNvSpPr>
            <a:spLocks noGrp="1"/>
          </p:cNvSpPr>
          <p:nvPr>
            <p:ph type="title"/>
          </p:nvPr>
        </p:nvSpPr>
        <p:spPr>
          <a:xfrm>
            <a:off x="369938" y="1590785"/>
            <a:ext cx="10995659" cy="749235"/>
          </a:xfrm>
        </p:spPr>
        <p:txBody>
          <a:bodyPr>
            <a:normAutofit fontScale="90000"/>
          </a:bodyPr>
          <a:lstStyle/>
          <a:p>
            <a:pPr lvl="0">
              <a:lnSpc>
                <a:spcPct val="120000"/>
              </a:lnSpc>
              <a:spcBef>
                <a:spcPts val="1000"/>
              </a:spcBef>
            </a:pPr>
            <a:r>
              <a:rPr lang="en-US" sz="2000" dirty="0">
                <a:solidFill>
                  <a:srgbClr val="00B0F0"/>
                </a:solidFill>
                <a:latin typeface="Univers Light"/>
                <a:ea typeface="+mn-ea"/>
                <a:cs typeface="+mn-cs"/>
              </a:rPr>
              <a:t>Public Health: </a:t>
            </a:r>
            <a:r>
              <a:rPr lang="en-US" sz="2000" dirty="0">
                <a:solidFill>
                  <a:prstClr val="black"/>
                </a:solidFill>
                <a:latin typeface="Univers Light"/>
                <a:ea typeface="+mn-ea"/>
                <a:cs typeface="+mn-cs"/>
              </a:rPr>
              <a:t>Contaminated produce can lead to outbreaks that affect public health, causing illnesses, hospitalizations, and in severe cases, fatalities.</a:t>
            </a:r>
          </a:p>
        </p:txBody>
      </p:sp>
      <p:sp>
        <p:nvSpPr>
          <p:cNvPr id="3" name="Slide Number Placeholder 2">
            <a:extLst>
              <a:ext uri="{FF2B5EF4-FFF2-40B4-BE49-F238E27FC236}">
                <a16:creationId xmlns:a16="http://schemas.microsoft.com/office/drawing/2014/main" id="{7225F2C7-308D-3358-2C98-2E8BE9AC9885}"/>
              </a:ext>
            </a:extLst>
          </p:cNvPr>
          <p:cNvSpPr>
            <a:spLocks noGrp="1"/>
          </p:cNvSpPr>
          <p:nvPr>
            <p:ph type="sldNum" sz="quarter" idx="12"/>
          </p:nvPr>
        </p:nvSpPr>
        <p:spPr/>
        <p:txBody>
          <a:bodyPr/>
          <a:lstStyle/>
          <a:p>
            <a:fld id="{6CB39E08-E0E5-4B1A-8F7D-08FE7678A3B6}" type="slidenum">
              <a:rPr lang="en-US" smtClean="0"/>
              <a:t>4</a:t>
            </a:fld>
            <a:endParaRPr lang="en-US"/>
          </a:p>
        </p:txBody>
      </p:sp>
      <p:pic>
        <p:nvPicPr>
          <p:cNvPr id="4" name="Picture 3">
            <a:extLst>
              <a:ext uri="{FF2B5EF4-FFF2-40B4-BE49-F238E27FC236}">
                <a16:creationId xmlns:a16="http://schemas.microsoft.com/office/drawing/2014/main" id="{CBFA3F95-702F-0AF1-7C96-6A439740BCB7}"/>
              </a:ext>
            </a:extLst>
          </p:cNvPr>
          <p:cNvPicPr>
            <a:picLocks noChangeAspect="1"/>
          </p:cNvPicPr>
          <p:nvPr/>
        </p:nvPicPr>
        <p:blipFill>
          <a:blip r:embed="rId2"/>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431BB27A-2F4E-905A-B578-7325B83D1DAD}"/>
              </a:ext>
            </a:extLst>
          </p:cNvPr>
          <p:cNvPicPr>
            <a:picLocks noChangeAspect="1"/>
          </p:cNvPicPr>
          <p:nvPr/>
        </p:nvPicPr>
        <p:blipFill>
          <a:blip r:embed="rId3"/>
          <a:stretch>
            <a:fillRect/>
          </a:stretch>
        </p:blipFill>
        <p:spPr>
          <a:xfrm>
            <a:off x="11365597" y="100012"/>
            <a:ext cx="554784" cy="554784"/>
          </a:xfrm>
          <a:prstGeom prst="rect">
            <a:avLst/>
          </a:prstGeom>
        </p:spPr>
      </p:pic>
      <p:pic>
        <p:nvPicPr>
          <p:cNvPr id="5" name="Picture 4">
            <a:extLst>
              <a:ext uri="{FF2B5EF4-FFF2-40B4-BE49-F238E27FC236}">
                <a16:creationId xmlns:a16="http://schemas.microsoft.com/office/drawing/2014/main" id="{9FD9603B-1117-CE49-307A-18B6EEC225B4}"/>
              </a:ext>
            </a:extLst>
          </p:cNvPr>
          <p:cNvPicPr>
            <a:picLocks noChangeAspect="1"/>
          </p:cNvPicPr>
          <p:nvPr/>
        </p:nvPicPr>
        <p:blipFill>
          <a:blip r:embed="rId4"/>
          <a:stretch>
            <a:fillRect/>
          </a:stretch>
        </p:blipFill>
        <p:spPr>
          <a:xfrm>
            <a:off x="3414603" y="2532697"/>
            <a:ext cx="4402374" cy="2661095"/>
          </a:xfrm>
          <a:prstGeom prst="rect">
            <a:avLst/>
          </a:prstGeom>
        </p:spPr>
      </p:pic>
      <p:pic>
        <p:nvPicPr>
          <p:cNvPr id="7" name="Picture 6">
            <a:extLst>
              <a:ext uri="{FF2B5EF4-FFF2-40B4-BE49-F238E27FC236}">
                <a16:creationId xmlns:a16="http://schemas.microsoft.com/office/drawing/2014/main" id="{579588FC-E18C-5AFC-77EC-8C0DF91577A4}"/>
              </a:ext>
            </a:extLst>
          </p:cNvPr>
          <p:cNvPicPr>
            <a:picLocks noChangeAspect="1"/>
          </p:cNvPicPr>
          <p:nvPr/>
        </p:nvPicPr>
        <p:blipFill>
          <a:blip r:embed="rId5"/>
          <a:stretch>
            <a:fillRect/>
          </a:stretch>
        </p:blipFill>
        <p:spPr>
          <a:xfrm>
            <a:off x="178712" y="654171"/>
            <a:ext cx="10998137" cy="798645"/>
          </a:xfrm>
          <a:prstGeom prst="rect">
            <a:avLst/>
          </a:prstGeom>
        </p:spPr>
      </p:pic>
    </p:spTree>
    <p:extLst>
      <p:ext uri="{BB962C8B-B14F-4D97-AF65-F5344CB8AC3E}">
        <p14:creationId xmlns:p14="http://schemas.microsoft.com/office/powerpoint/2010/main" val="300810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2192-5F03-A806-F41B-E12B988478BC}"/>
              </a:ext>
            </a:extLst>
          </p:cNvPr>
          <p:cNvSpPr>
            <a:spLocks noGrp="1"/>
          </p:cNvSpPr>
          <p:nvPr>
            <p:ph type="title"/>
          </p:nvPr>
        </p:nvSpPr>
        <p:spPr>
          <a:xfrm>
            <a:off x="598170" y="1588555"/>
            <a:ext cx="10995659" cy="1077849"/>
          </a:xfrm>
        </p:spPr>
        <p:txBody>
          <a:bodyPr>
            <a:normAutofit fontScale="90000"/>
          </a:bodyPr>
          <a:lstStyle/>
          <a:p>
            <a:pPr lvl="0">
              <a:lnSpc>
                <a:spcPct val="120000"/>
              </a:lnSpc>
              <a:spcBef>
                <a:spcPts val="1000"/>
              </a:spcBef>
            </a:pPr>
            <a:r>
              <a:rPr lang="en-US" sz="2000" dirty="0">
                <a:solidFill>
                  <a:srgbClr val="00B0F0"/>
                </a:solidFill>
                <a:latin typeface="Univers Light"/>
                <a:ea typeface="+mn-ea"/>
                <a:cs typeface="+mn-cs"/>
              </a:rPr>
              <a:t>Legal Compliance: </a:t>
            </a:r>
            <a:r>
              <a:rPr lang="en-US" sz="2000" dirty="0">
                <a:solidFill>
                  <a:prstClr val="black"/>
                </a:solidFill>
                <a:latin typeface="Univers Light"/>
                <a:ea typeface="+mn-ea"/>
                <a:cs typeface="+mn-cs"/>
              </a:rPr>
              <a:t>Compliance with produce safety regulations, standards, and guidelines is essential for farmers to meet legal requirements and avoid potential penalties or legal consequences</a:t>
            </a:r>
          </a:p>
        </p:txBody>
      </p:sp>
      <p:sp>
        <p:nvSpPr>
          <p:cNvPr id="5" name="Title 1">
            <a:extLst>
              <a:ext uri="{FF2B5EF4-FFF2-40B4-BE49-F238E27FC236}">
                <a16:creationId xmlns:a16="http://schemas.microsoft.com/office/drawing/2014/main" id="{2A9FB517-63DF-3A8B-E836-2939254FD641}"/>
              </a:ext>
            </a:extLst>
          </p:cNvPr>
          <p:cNvSpPr txBox="1">
            <a:spLocks/>
          </p:cNvSpPr>
          <p:nvPr/>
        </p:nvSpPr>
        <p:spPr>
          <a:xfrm>
            <a:off x="647330" y="2440876"/>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dirty="0"/>
              <a:t> </a:t>
            </a:r>
          </a:p>
        </p:txBody>
      </p:sp>
      <p:sp>
        <p:nvSpPr>
          <p:cNvPr id="3" name="Slide Number Placeholder 2">
            <a:extLst>
              <a:ext uri="{FF2B5EF4-FFF2-40B4-BE49-F238E27FC236}">
                <a16:creationId xmlns:a16="http://schemas.microsoft.com/office/drawing/2014/main" id="{4819BEBA-56B5-931E-1480-D17CF584DC75}"/>
              </a:ext>
            </a:extLst>
          </p:cNvPr>
          <p:cNvSpPr>
            <a:spLocks noGrp="1"/>
          </p:cNvSpPr>
          <p:nvPr>
            <p:ph type="sldNum" sz="quarter" idx="12"/>
          </p:nvPr>
        </p:nvSpPr>
        <p:spPr/>
        <p:txBody>
          <a:bodyPr/>
          <a:lstStyle/>
          <a:p>
            <a:fld id="{6CB39E08-E0E5-4B1A-8F7D-08FE7678A3B6}" type="slidenum">
              <a:rPr lang="en-US" smtClean="0"/>
              <a:t>5</a:t>
            </a:fld>
            <a:endParaRPr lang="en-US"/>
          </a:p>
        </p:txBody>
      </p:sp>
      <p:pic>
        <p:nvPicPr>
          <p:cNvPr id="4" name="Picture 3">
            <a:extLst>
              <a:ext uri="{FF2B5EF4-FFF2-40B4-BE49-F238E27FC236}">
                <a16:creationId xmlns:a16="http://schemas.microsoft.com/office/drawing/2014/main" id="{FC2D6F23-22D5-0AF8-421F-8501EA1FAADA}"/>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0B119F47-429A-1F03-FEF8-9FA306A153F6}"/>
              </a:ext>
            </a:extLst>
          </p:cNvPr>
          <p:cNvPicPr>
            <a:picLocks noChangeAspect="1"/>
          </p:cNvPicPr>
          <p:nvPr/>
        </p:nvPicPr>
        <p:blipFill>
          <a:blip r:embed="rId3"/>
          <a:stretch>
            <a:fillRect/>
          </a:stretch>
        </p:blipFill>
        <p:spPr>
          <a:xfrm>
            <a:off x="0" y="0"/>
            <a:ext cx="1066892" cy="957155"/>
          </a:xfrm>
          <a:prstGeom prst="rect">
            <a:avLst/>
          </a:prstGeom>
        </p:spPr>
      </p:pic>
      <p:sp>
        <p:nvSpPr>
          <p:cNvPr id="9" name="AutoShape 2" descr="Food safety regulations | 7 principles of HACCP plans">
            <a:extLst>
              <a:ext uri="{FF2B5EF4-FFF2-40B4-BE49-F238E27FC236}">
                <a16:creationId xmlns:a16="http://schemas.microsoft.com/office/drawing/2014/main" id="{05C35D3C-1205-A1EA-E694-525D908B66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Food safety regulations | 7 principles of HACCP plans">
            <a:extLst>
              <a:ext uri="{FF2B5EF4-FFF2-40B4-BE49-F238E27FC236}">
                <a16:creationId xmlns:a16="http://schemas.microsoft.com/office/drawing/2014/main" id="{EB9546F8-549E-BD71-07C8-1BADAD9B7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28" y="2743235"/>
            <a:ext cx="4456795" cy="31758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56BA8A7-351B-ED3B-6F2B-282C6E4D25F4}"/>
              </a:ext>
            </a:extLst>
          </p:cNvPr>
          <p:cNvPicPr>
            <a:picLocks noChangeAspect="1"/>
          </p:cNvPicPr>
          <p:nvPr/>
        </p:nvPicPr>
        <p:blipFill>
          <a:blip r:embed="rId5"/>
          <a:stretch>
            <a:fillRect/>
          </a:stretch>
        </p:blipFill>
        <p:spPr>
          <a:xfrm>
            <a:off x="6340510" y="2743236"/>
            <a:ext cx="4646211" cy="3175897"/>
          </a:xfrm>
          <a:prstGeom prst="rect">
            <a:avLst/>
          </a:prstGeom>
        </p:spPr>
      </p:pic>
      <p:sp>
        <p:nvSpPr>
          <p:cNvPr id="13" name="Title 1">
            <a:extLst>
              <a:ext uri="{FF2B5EF4-FFF2-40B4-BE49-F238E27FC236}">
                <a16:creationId xmlns:a16="http://schemas.microsoft.com/office/drawing/2014/main" id="{519612D9-4EC1-4317-1EA6-56EE4191B800}"/>
              </a:ext>
            </a:extLst>
          </p:cNvPr>
          <p:cNvSpPr txBox="1">
            <a:spLocks/>
          </p:cNvSpPr>
          <p:nvPr/>
        </p:nvSpPr>
        <p:spPr>
          <a:xfrm>
            <a:off x="445770" y="799259"/>
            <a:ext cx="10995659" cy="674624"/>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pPr algn="ctr"/>
            <a:r>
              <a:rPr lang="en-US" sz="2800" dirty="0">
                <a:solidFill>
                  <a:srgbClr val="00B0F0"/>
                </a:solidFill>
              </a:rPr>
              <a:t>Importance of produce safety</a:t>
            </a:r>
          </a:p>
        </p:txBody>
      </p:sp>
    </p:spTree>
    <p:extLst>
      <p:ext uri="{BB962C8B-B14F-4D97-AF65-F5344CB8AC3E}">
        <p14:creationId xmlns:p14="http://schemas.microsoft.com/office/powerpoint/2010/main" val="83517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AE0B8-88E0-9FE6-FE38-3AFBB9175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280AA-ED95-772A-D0FC-2401A52EC166}"/>
              </a:ext>
            </a:extLst>
          </p:cNvPr>
          <p:cNvSpPr>
            <a:spLocks noGrp="1"/>
          </p:cNvSpPr>
          <p:nvPr>
            <p:ph type="title"/>
          </p:nvPr>
        </p:nvSpPr>
        <p:spPr>
          <a:xfrm>
            <a:off x="445770" y="1847694"/>
            <a:ext cx="10995659" cy="4306218"/>
          </a:xfrm>
        </p:spPr>
        <p:txBody>
          <a:bodyPr>
            <a:normAutofit fontScale="90000"/>
          </a:bodyPr>
          <a:lstStyle/>
          <a:p>
            <a:r>
              <a:rPr lang="en-US" sz="2000" dirty="0">
                <a:solidFill>
                  <a:srgbClr val="1F212E"/>
                </a:solidFill>
                <a:latin typeface="Nunito Sans" pitchFamily="2" charset="0"/>
              </a:rPr>
              <a:t>Fruits, vegetables, sprouts, and mushrooms covered under the regulation are:</a:t>
            </a:r>
            <a:br>
              <a:rPr lang="en-US" sz="2000" dirty="0">
                <a:solidFill>
                  <a:srgbClr val="1F212E"/>
                </a:solidFill>
                <a:latin typeface="Nunito Sans" pitchFamily="2" charset="0"/>
              </a:rPr>
            </a:br>
            <a:br>
              <a:rPr lang="en-US" sz="2000" dirty="0">
                <a:solidFill>
                  <a:srgbClr val="1F212E"/>
                </a:solidFill>
                <a:latin typeface="Nunito Sans" pitchFamily="2" charset="0"/>
              </a:rPr>
            </a:br>
            <a:r>
              <a:rPr lang="en-US" sz="2000" dirty="0">
                <a:solidFill>
                  <a:srgbClr val="1F212E"/>
                </a:solidFill>
                <a:latin typeface="Nunito Sans" pitchFamily="2" charset="0"/>
              </a:rPr>
              <a:t>Commercial farms with average annual produce sales of at least $25,000 calculated over the previous three years of production. </a:t>
            </a:r>
            <a:br>
              <a:rPr lang="en-US" sz="2000" dirty="0">
                <a:solidFill>
                  <a:srgbClr val="1F212E"/>
                </a:solidFill>
                <a:latin typeface="Nunito Sans" pitchFamily="2" charset="0"/>
              </a:rPr>
            </a:br>
            <a:br>
              <a:rPr lang="en-US" sz="2000" dirty="0">
                <a:solidFill>
                  <a:srgbClr val="1F212E"/>
                </a:solidFill>
                <a:latin typeface="Nunito Sans" pitchFamily="2" charset="0"/>
              </a:rPr>
            </a:br>
            <a:r>
              <a:rPr lang="en-US" sz="2000" dirty="0">
                <a:solidFill>
                  <a:srgbClr val="1F212E"/>
                </a:solidFill>
                <a:latin typeface="Nunito Sans" pitchFamily="2" charset="0"/>
              </a:rPr>
              <a:t>Likely to be eaten raw (e.g., leafy greens, cucumbers, tomatoes, summer squash, and most fruits). </a:t>
            </a:r>
            <a:br>
              <a:rPr lang="en-US" sz="2000" dirty="0">
                <a:solidFill>
                  <a:srgbClr val="1F212E"/>
                </a:solidFill>
                <a:latin typeface="Nunito Sans" pitchFamily="2" charset="0"/>
              </a:rPr>
            </a:br>
            <a:br>
              <a:rPr lang="en-US" sz="2000" dirty="0">
                <a:solidFill>
                  <a:srgbClr val="1F212E"/>
                </a:solidFill>
                <a:latin typeface="Nunito Sans" pitchFamily="2" charset="0"/>
              </a:rPr>
            </a:br>
            <a:br>
              <a:rPr lang="en-US" sz="2000" dirty="0">
                <a:solidFill>
                  <a:srgbClr val="1F212E"/>
                </a:solidFill>
                <a:latin typeface="Nunito Sans" pitchFamily="2" charset="0"/>
              </a:rPr>
            </a:br>
            <a:r>
              <a:rPr lang="en-US" sz="2000" dirty="0">
                <a:solidFill>
                  <a:srgbClr val="1F212E"/>
                </a:solidFill>
                <a:latin typeface="Nunito Sans" pitchFamily="2" charset="0"/>
              </a:rPr>
              <a:t>Put another way, produce not covered under the regulation includes those commodities that are:</a:t>
            </a:r>
            <a:br>
              <a:rPr lang="en-US" sz="2000" dirty="0">
                <a:solidFill>
                  <a:srgbClr val="1F212E"/>
                </a:solidFill>
                <a:latin typeface="Nunito Sans" pitchFamily="2" charset="0"/>
              </a:rPr>
            </a:br>
            <a:br>
              <a:rPr lang="en-US" sz="2000" dirty="0">
                <a:solidFill>
                  <a:srgbClr val="1F212E"/>
                </a:solidFill>
                <a:latin typeface="Nunito Sans" pitchFamily="2" charset="0"/>
              </a:rPr>
            </a:br>
            <a:r>
              <a:rPr lang="en-US" sz="2000" dirty="0">
                <a:solidFill>
                  <a:srgbClr val="1F212E"/>
                </a:solidFill>
                <a:latin typeface="Nunito Sans" pitchFamily="2" charset="0"/>
              </a:rPr>
              <a:t>Grown on farms with average annual produce sales less than $25,000 (increased each year to account for inflation).</a:t>
            </a:r>
            <a:br>
              <a:rPr lang="en-US" sz="2000" dirty="0">
                <a:solidFill>
                  <a:srgbClr val="1F212E"/>
                </a:solidFill>
                <a:latin typeface="Nunito Sans" pitchFamily="2" charset="0"/>
              </a:rPr>
            </a:br>
            <a:br>
              <a:rPr lang="en-US" sz="2000" dirty="0">
                <a:solidFill>
                  <a:srgbClr val="1F212E"/>
                </a:solidFill>
                <a:latin typeface="Nunito Sans" pitchFamily="2" charset="0"/>
              </a:rPr>
            </a:br>
            <a:r>
              <a:rPr lang="en-US" sz="2000" dirty="0">
                <a:solidFill>
                  <a:srgbClr val="1F212E"/>
                </a:solidFill>
                <a:latin typeface="Nunito Sans" pitchFamily="2" charset="0"/>
              </a:rPr>
              <a:t>Rarely eaten raw (e.g., potatoes, winter squash, pumpkins, and some root crops).</a:t>
            </a:r>
            <a:br>
              <a:rPr lang="en-US" sz="2000" dirty="0">
                <a:solidFill>
                  <a:srgbClr val="1F212E"/>
                </a:solidFill>
                <a:latin typeface="Nunito Sans" pitchFamily="2" charset="0"/>
              </a:rPr>
            </a:br>
            <a:br>
              <a:rPr lang="en-US" sz="2000" dirty="0">
                <a:solidFill>
                  <a:srgbClr val="1F212E"/>
                </a:solidFill>
                <a:latin typeface="Nunito Sans" pitchFamily="2" charset="0"/>
              </a:rPr>
            </a:br>
            <a:r>
              <a:rPr lang="en-US" sz="2000" dirty="0">
                <a:solidFill>
                  <a:srgbClr val="007EB3"/>
                </a:solidFill>
                <a:latin typeface="Nunito Sans" pitchFamily="2" charset="0"/>
                <a:hlinkClick r:id="rId3">
                  <a:extLst>
                    <a:ext uri="{A12FA001-AC4F-418D-AE19-62706E023703}">
                      <ahyp:hlinkClr xmlns:ahyp="http://schemas.microsoft.com/office/drawing/2018/hyperlinkcolor" val="tx"/>
                    </a:ext>
                  </a:extLst>
                </a:hlinkClick>
              </a:rPr>
              <a:t>FDA has an exhaustive list of produce</a:t>
            </a:r>
            <a:r>
              <a:rPr lang="en-US" sz="2000" dirty="0">
                <a:solidFill>
                  <a:srgbClr val="1F212E"/>
                </a:solidFill>
                <a:latin typeface="Nunito Sans" pitchFamily="2" charset="0"/>
              </a:rPr>
              <a:t> that is rarely consumed raw, and thus not covered under the regulation.</a:t>
            </a:r>
            <a:endParaRPr lang="en-US" sz="2000" dirty="0">
              <a:solidFill>
                <a:prstClr val="black"/>
              </a:solidFill>
              <a:latin typeface="Univers Light"/>
              <a:ea typeface="+mn-ea"/>
              <a:cs typeface="+mn-cs"/>
            </a:endParaRPr>
          </a:p>
        </p:txBody>
      </p:sp>
      <p:sp>
        <p:nvSpPr>
          <p:cNvPr id="5" name="Title 1">
            <a:extLst>
              <a:ext uri="{FF2B5EF4-FFF2-40B4-BE49-F238E27FC236}">
                <a16:creationId xmlns:a16="http://schemas.microsoft.com/office/drawing/2014/main" id="{E6DBC703-8E90-5CC9-EA4A-91D021132AB6}"/>
              </a:ext>
            </a:extLst>
          </p:cNvPr>
          <p:cNvSpPr txBox="1">
            <a:spLocks/>
          </p:cNvSpPr>
          <p:nvPr/>
        </p:nvSpPr>
        <p:spPr>
          <a:xfrm>
            <a:off x="647330" y="2440876"/>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dirty="0"/>
              <a:t> </a:t>
            </a:r>
          </a:p>
        </p:txBody>
      </p:sp>
      <p:sp>
        <p:nvSpPr>
          <p:cNvPr id="3" name="Slide Number Placeholder 2">
            <a:extLst>
              <a:ext uri="{FF2B5EF4-FFF2-40B4-BE49-F238E27FC236}">
                <a16:creationId xmlns:a16="http://schemas.microsoft.com/office/drawing/2014/main" id="{055F79A6-1025-5BDF-7E4F-7B157D3B2948}"/>
              </a:ext>
            </a:extLst>
          </p:cNvPr>
          <p:cNvSpPr>
            <a:spLocks noGrp="1"/>
          </p:cNvSpPr>
          <p:nvPr>
            <p:ph type="sldNum" sz="quarter" idx="12"/>
          </p:nvPr>
        </p:nvSpPr>
        <p:spPr/>
        <p:txBody>
          <a:bodyPr/>
          <a:lstStyle/>
          <a:p>
            <a:fld id="{6CB39E08-E0E5-4B1A-8F7D-08FE7678A3B6}" type="slidenum">
              <a:rPr lang="en-US" smtClean="0"/>
              <a:t>6</a:t>
            </a:fld>
            <a:endParaRPr lang="en-US"/>
          </a:p>
        </p:txBody>
      </p:sp>
      <p:pic>
        <p:nvPicPr>
          <p:cNvPr id="4" name="Picture 3">
            <a:extLst>
              <a:ext uri="{FF2B5EF4-FFF2-40B4-BE49-F238E27FC236}">
                <a16:creationId xmlns:a16="http://schemas.microsoft.com/office/drawing/2014/main" id="{123D2443-8B27-695F-7CEA-5C4A14848CEB}"/>
              </a:ext>
            </a:extLst>
          </p:cNvPr>
          <p:cNvPicPr>
            <a:picLocks noChangeAspect="1"/>
          </p:cNvPicPr>
          <p:nvPr/>
        </p:nvPicPr>
        <p:blipFill>
          <a:blip r:embed="rId4"/>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DD4D58F2-3E04-CEBB-DD90-A361E02052F4}"/>
              </a:ext>
            </a:extLst>
          </p:cNvPr>
          <p:cNvPicPr>
            <a:picLocks noChangeAspect="1"/>
          </p:cNvPicPr>
          <p:nvPr/>
        </p:nvPicPr>
        <p:blipFill>
          <a:blip r:embed="rId5"/>
          <a:stretch>
            <a:fillRect/>
          </a:stretch>
        </p:blipFill>
        <p:spPr>
          <a:xfrm>
            <a:off x="0" y="0"/>
            <a:ext cx="1066892" cy="957155"/>
          </a:xfrm>
          <a:prstGeom prst="rect">
            <a:avLst/>
          </a:prstGeom>
        </p:spPr>
      </p:pic>
      <p:sp>
        <p:nvSpPr>
          <p:cNvPr id="9" name="AutoShape 2" descr="Food safety regulations | 7 principles of HACCP plans">
            <a:extLst>
              <a:ext uri="{FF2B5EF4-FFF2-40B4-BE49-F238E27FC236}">
                <a16:creationId xmlns:a16="http://schemas.microsoft.com/office/drawing/2014/main" id="{56BC9E7C-D435-FB9F-BC8E-16F0578D8E9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93E0A70A-9BC0-A317-EA6C-76EA78964CA9}"/>
              </a:ext>
            </a:extLst>
          </p:cNvPr>
          <p:cNvSpPr txBox="1">
            <a:spLocks/>
          </p:cNvSpPr>
          <p:nvPr/>
        </p:nvSpPr>
        <p:spPr>
          <a:xfrm>
            <a:off x="548639" y="950977"/>
            <a:ext cx="10995659" cy="674624"/>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pPr algn="ctr"/>
            <a:r>
              <a:rPr lang="en-US" sz="2800" dirty="0">
                <a:solidFill>
                  <a:srgbClr val="00B0F0"/>
                </a:solidFill>
              </a:rPr>
              <a:t>Importance of produce safety</a:t>
            </a:r>
          </a:p>
        </p:txBody>
      </p:sp>
    </p:spTree>
    <p:extLst>
      <p:ext uri="{BB962C8B-B14F-4D97-AF65-F5344CB8AC3E}">
        <p14:creationId xmlns:p14="http://schemas.microsoft.com/office/powerpoint/2010/main" val="8827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845D41-E7F6-F388-C22B-88292C0ACF28}"/>
              </a:ext>
            </a:extLst>
          </p:cNvPr>
          <p:cNvPicPr>
            <a:picLocks noChangeAspect="1"/>
          </p:cNvPicPr>
          <p:nvPr/>
        </p:nvPicPr>
        <p:blipFill rotWithShape="1">
          <a:blip r:embed="rId3"/>
          <a:srcRect l="9064" r="16522" b="-2"/>
          <a:stretch/>
        </p:blipFill>
        <p:spPr>
          <a:xfrm>
            <a:off x="2" y="10"/>
            <a:ext cx="1065227" cy="955543"/>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4" name="Slide Number Placeholder 3">
            <a:extLst>
              <a:ext uri="{FF2B5EF4-FFF2-40B4-BE49-F238E27FC236}">
                <a16:creationId xmlns:a16="http://schemas.microsoft.com/office/drawing/2014/main" id="{5CB8867B-181F-F3EB-06A5-AF5C0CAD0567}"/>
              </a:ext>
            </a:extLst>
          </p:cNvPr>
          <p:cNvSpPr>
            <a:spLocks noGrp="1"/>
          </p:cNvSpPr>
          <p:nvPr>
            <p:ph type="sldNum" sz="quarter" idx="12"/>
          </p:nvPr>
        </p:nvSpPr>
        <p:spPr/>
        <p:txBody>
          <a:bodyPr/>
          <a:lstStyle/>
          <a:p>
            <a:fld id="{6CB39E08-E0E5-4B1A-8F7D-08FE7678A3B6}" type="slidenum">
              <a:rPr lang="en-US" smtClean="0"/>
              <a:t>7</a:t>
            </a:fld>
            <a:endParaRPr lang="en-US"/>
          </a:p>
        </p:txBody>
      </p:sp>
      <p:sp>
        <p:nvSpPr>
          <p:cNvPr id="5" name="Content Placeholder 2">
            <a:extLst>
              <a:ext uri="{FF2B5EF4-FFF2-40B4-BE49-F238E27FC236}">
                <a16:creationId xmlns:a16="http://schemas.microsoft.com/office/drawing/2014/main" id="{9C037B51-ACCE-C24A-9D75-D3C224819797}"/>
              </a:ext>
            </a:extLst>
          </p:cNvPr>
          <p:cNvSpPr txBox="1">
            <a:spLocks/>
          </p:cNvSpPr>
          <p:nvPr/>
        </p:nvSpPr>
        <p:spPr>
          <a:xfrm>
            <a:off x="4069881" y="1968325"/>
            <a:ext cx="4392329" cy="402907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endParaRPr lang="en-US" dirty="0"/>
          </a:p>
        </p:txBody>
      </p:sp>
      <p:sp>
        <p:nvSpPr>
          <p:cNvPr id="7" name="TextBox 6">
            <a:extLst>
              <a:ext uri="{FF2B5EF4-FFF2-40B4-BE49-F238E27FC236}">
                <a16:creationId xmlns:a16="http://schemas.microsoft.com/office/drawing/2014/main" id="{BE5BBC3D-750C-D7CD-31F3-F9FBABCF9622}"/>
              </a:ext>
            </a:extLst>
          </p:cNvPr>
          <p:cNvSpPr txBox="1"/>
          <p:nvPr/>
        </p:nvSpPr>
        <p:spPr>
          <a:xfrm>
            <a:off x="594432" y="1729142"/>
            <a:ext cx="10834236" cy="800797"/>
          </a:xfrm>
          <a:prstGeom prst="rect">
            <a:avLst/>
          </a:prstGeom>
          <a:noFill/>
        </p:spPr>
        <p:txBody>
          <a:bodyPr wrap="square" rtlCol="0">
            <a:spAutoFit/>
          </a:bodyPr>
          <a:lstStyle/>
          <a:p>
            <a:pPr lvl="0" defTabSz="914400">
              <a:lnSpc>
                <a:spcPct val="120000"/>
              </a:lnSpc>
              <a:spcBef>
                <a:spcPts val="1000"/>
              </a:spcBef>
            </a:pPr>
            <a:r>
              <a:rPr lang="en-US" sz="2000" dirty="0">
                <a:solidFill>
                  <a:srgbClr val="00B0F0"/>
                </a:solidFill>
              </a:rPr>
              <a:t>Consumer Confidence: </a:t>
            </a:r>
            <a:r>
              <a:rPr lang="en-US" sz="2000" dirty="0">
                <a:solidFill>
                  <a:prstClr val="black"/>
                </a:solidFill>
              </a:rPr>
              <a:t>Safe produce practices enhance consumer trust and confidence in the food supply chain. </a:t>
            </a:r>
          </a:p>
        </p:txBody>
      </p:sp>
      <p:pic>
        <p:nvPicPr>
          <p:cNvPr id="10" name="Picture 9">
            <a:extLst>
              <a:ext uri="{FF2B5EF4-FFF2-40B4-BE49-F238E27FC236}">
                <a16:creationId xmlns:a16="http://schemas.microsoft.com/office/drawing/2014/main" id="{CBAD6463-6B3D-E854-CDBD-F111EE8DACC5}"/>
              </a:ext>
            </a:extLst>
          </p:cNvPr>
          <p:cNvPicPr>
            <a:picLocks noChangeAspect="1"/>
          </p:cNvPicPr>
          <p:nvPr/>
        </p:nvPicPr>
        <p:blipFill>
          <a:blip r:embed="rId4"/>
          <a:stretch>
            <a:fillRect/>
          </a:stretch>
        </p:blipFill>
        <p:spPr>
          <a:xfrm>
            <a:off x="11428668" y="100012"/>
            <a:ext cx="554784" cy="554784"/>
          </a:xfrm>
          <a:prstGeom prst="rect">
            <a:avLst/>
          </a:prstGeom>
        </p:spPr>
      </p:pic>
      <p:pic>
        <p:nvPicPr>
          <p:cNvPr id="12" name="Picture 11" descr="A table full of vegetables&#10;&#10;Description automatically generated">
            <a:extLst>
              <a:ext uri="{FF2B5EF4-FFF2-40B4-BE49-F238E27FC236}">
                <a16:creationId xmlns:a16="http://schemas.microsoft.com/office/drawing/2014/main" id="{76D3C88D-B0D5-4740-8839-EA1755AA09E4}"/>
              </a:ext>
            </a:extLst>
          </p:cNvPr>
          <p:cNvPicPr>
            <a:picLocks noChangeAspect="1"/>
          </p:cNvPicPr>
          <p:nvPr/>
        </p:nvPicPr>
        <p:blipFill>
          <a:blip r:embed="rId5"/>
          <a:stretch>
            <a:fillRect/>
          </a:stretch>
        </p:blipFill>
        <p:spPr>
          <a:xfrm>
            <a:off x="3488196" y="2606040"/>
            <a:ext cx="5344908" cy="3773148"/>
          </a:xfrm>
          <a:prstGeom prst="rect">
            <a:avLst/>
          </a:prstGeom>
        </p:spPr>
      </p:pic>
      <p:sp>
        <p:nvSpPr>
          <p:cNvPr id="18" name="Title 1">
            <a:extLst>
              <a:ext uri="{FF2B5EF4-FFF2-40B4-BE49-F238E27FC236}">
                <a16:creationId xmlns:a16="http://schemas.microsoft.com/office/drawing/2014/main" id="{3A98533B-5D8F-6DCA-0E2F-43149944DE91}"/>
              </a:ext>
            </a:extLst>
          </p:cNvPr>
          <p:cNvSpPr>
            <a:spLocks noGrp="1"/>
          </p:cNvSpPr>
          <p:nvPr>
            <p:ph type="title"/>
          </p:nvPr>
        </p:nvSpPr>
        <p:spPr>
          <a:xfrm>
            <a:off x="594432" y="730897"/>
            <a:ext cx="10995025" cy="954087"/>
          </a:xfrm>
        </p:spPr>
        <p:txBody>
          <a:bodyPr>
            <a:normAutofit/>
          </a:bodyPr>
          <a:lstStyle/>
          <a:p>
            <a:pPr algn="ctr"/>
            <a:r>
              <a:rPr lang="en-US" sz="2800" dirty="0">
                <a:solidFill>
                  <a:srgbClr val="00B0F0"/>
                </a:solidFill>
              </a:rPr>
              <a:t>Importance of produce safety</a:t>
            </a:r>
          </a:p>
        </p:txBody>
      </p:sp>
    </p:spTree>
    <p:extLst>
      <p:ext uri="{BB962C8B-B14F-4D97-AF65-F5344CB8AC3E}">
        <p14:creationId xmlns:p14="http://schemas.microsoft.com/office/powerpoint/2010/main" val="350734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DF4B3-42F1-B700-D2B1-262A06260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DAE07-F61B-1E83-709A-72C1209F291C}"/>
              </a:ext>
            </a:extLst>
          </p:cNvPr>
          <p:cNvSpPr>
            <a:spLocks noGrp="1"/>
          </p:cNvSpPr>
          <p:nvPr>
            <p:ph type="title"/>
          </p:nvPr>
        </p:nvSpPr>
        <p:spPr>
          <a:xfrm>
            <a:off x="533446" y="1683213"/>
            <a:ext cx="10995659" cy="757663"/>
          </a:xfrm>
        </p:spPr>
        <p:txBody>
          <a:bodyPr>
            <a:normAutofit fontScale="90000"/>
          </a:bodyPr>
          <a:lstStyle/>
          <a:p>
            <a:pPr lvl="0">
              <a:lnSpc>
                <a:spcPct val="120000"/>
              </a:lnSpc>
              <a:spcBef>
                <a:spcPts val="1000"/>
              </a:spcBef>
            </a:pPr>
            <a:r>
              <a:rPr lang="en-US" sz="2000" dirty="0">
                <a:solidFill>
                  <a:srgbClr val="00B0F0"/>
                </a:solidFill>
                <a:latin typeface="Univers Light"/>
                <a:ea typeface="+mn-ea"/>
                <a:cs typeface="+mn-cs"/>
              </a:rPr>
              <a:t>Market Access: </a:t>
            </a:r>
            <a:r>
              <a:rPr lang="en-US" sz="2000" dirty="0">
                <a:solidFill>
                  <a:prstClr val="black"/>
                </a:solidFill>
                <a:latin typeface="Univers Light"/>
                <a:ea typeface="+mn-ea"/>
                <a:cs typeface="+mn-cs"/>
              </a:rPr>
              <a:t>Many retail and wholesale buyers, including grocery stores, restaurants, and food service providers, require assurance of produce safety from their suppliers. </a:t>
            </a:r>
          </a:p>
        </p:txBody>
      </p:sp>
      <p:sp>
        <p:nvSpPr>
          <p:cNvPr id="5" name="Title 1">
            <a:extLst>
              <a:ext uri="{FF2B5EF4-FFF2-40B4-BE49-F238E27FC236}">
                <a16:creationId xmlns:a16="http://schemas.microsoft.com/office/drawing/2014/main" id="{EDE04B16-5C94-983F-8C0F-222D3CE7B7D1}"/>
              </a:ext>
            </a:extLst>
          </p:cNvPr>
          <p:cNvSpPr txBox="1">
            <a:spLocks/>
          </p:cNvSpPr>
          <p:nvPr/>
        </p:nvSpPr>
        <p:spPr>
          <a:xfrm>
            <a:off x="647330" y="2440876"/>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dirty="0"/>
              <a:t> </a:t>
            </a:r>
          </a:p>
        </p:txBody>
      </p:sp>
      <p:sp>
        <p:nvSpPr>
          <p:cNvPr id="3" name="Slide Number Placeholder 2">
            <a:extLst>
              <a:ext uri="{FF2B5EF4-FFF2-40B4-BE49-F238E27FC236}">
                <a16:creationId xmlns:a16="http://schemas.microsoft.com/office/drawing/2014/main" id="{C1880858-E6C9-2356-526C-E88A6DFEBAF4}"/>
              </a:ext>
            </a:extLst>
          </p:cNvPr>
          <p:cNvSpPr>
            <a:spLocks noGrp="1"/>
          </p:cNvSpPr>
          <p:nvPr>
            <p:ph type="sldNum" sz="quarter" idx="12"/>
          </p:nvPr>
        </p:nvSpPr>
        <p:spPr/>
        <p:txBody>
          <a:bodyPr/>
          <a:lstStyle/>
          <a:p>
            <a:fld id="{6CB39E08-E0E5-4B1A-8F7D-08FE7678A3B6}" type="slidenum">
              <a:rPr lang="en-US" smtClean="0"/>
              <a:t>8</a:t>
            </a:fld>
            <a:endParaRPr lang="en-US"/>
          </a:p>
        </p:txBody>
      </p:sp>
      <p:pic>
        <p:nvPicPr>
          <p:cNvPr id="4" name="Picture 3">
            <a:extLst>
              <a:ext uri="{FF2B5EF4-FFF2-40B4-BE49-F238E27FC236}">
                <a16:creationId xmlns:a16="http://schemas.microsoft.com/office/drawing/2014/main" id="{3B6C2D2F-5F45-6E3C-0D6F-C14448998173}"/>
              </a:ext>
            </a:extLst>
          </p:cNvPr>
          <p:cNvPicPr>
            <a:picLocks noChangeAspect="1"/>
          </p:cNvPicPr>
          <p:nvPr/>
        </p:nvPicPr>
        <p:blipFill>
          <a:blip r:embed="rId3"/>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E281D533-ABCA-0549-882E-57975283F2FF}"/>
              </a:ext>
            </a:extLst>
          </p:cNvPr>
          <p:cNvPicPr>
            <a:picLocks noChangeAspect="1"/>
          </p:cNvPicPr>
          <p:nvPr/>
        </p:nvPicPr>
        <p:blipFill>
          <a:blip r:embed="rId4"/>
          <a:stretch>
            <a:fillRect/>
          </a:stretch>
        </p:blipFill>
        <p:spPr>
          <a:xfrm>
            <a:off x="0" y="0"/>
            <a:ext cx="1066892" cy="957155"/>
          </a:xfrm>
          <a:prstGeom prst="rect">
            <a:avLst/>
          </a:prstGeom>
        </p:spPr>
      </p:pic>
      <p:sp>
        <p:nvSpPr>
          <p:cNvPr id="9" name="AutoShape 2" descr="Food safety regulations | 7 principles of HACCP plans">
            <a:extLst>
              <a:ext uri="{FF2B5EF4-FFF2-40B4-BE49-F238E27FC236}">
                <a16:creationId xmlns:a16="http://schemas.microsoft.com/office/drawing/2014/main" id="{18A97A4E-C6C2-0FBB-598C-857F3999655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F47B98FF-DDD6-AB83-10E1-611B1672BD8E}"/>
              </a:ext>
            </a:extLst>
          </p:cNvPr>
          <p:cNvPicPr>
            <a:picLocks noChangeAspect="1"/>
          </p:cNvPicPr>
          <p:nvPr/>
        </p:nvPicPr>
        <p:blipFill>
          <a:blip r:embed="rId5"/>
          <a:stretch>
            <a:fillRect/>
          </a:stretch>
        </p:blipFill>
        <p:spPr>
          <a:xfrm>
            <a:off x="2395537" y="2560320"/>
            <a:ext cx="7400925" cy="3712464"/>
          </a:xfrm>
          <a:prstGeom prst="rect">
            <a:avLst/>
          </a:prstGeom>
        </p:spPr>
      </p:pic>
      <p:sp>
        <p:nvSpPr>
          <p:cNvPr id="8" name="Title 1">
            <a:extLst>
              <a:ext uri="{FF2B5EF4-FFF2-40B4-BE49-F238E27FC236}">
                <a16:creationId xmlns:a16="http://schemas.microsoft.com/office/drawing/2014/main" id="{63789EA5-7FE1-EE1F-A4CF-853602D9B647}"/>
              </a:ext>
            </a:extLst>
          </p:cNvPr>
          <p:cNvSpPr txBox="1">
            <a:spLocks/>
          </p:cNvSpPr>
          <p:nvPr/>
        </p:nvSpPr>
        <p:spPr>
          <a:xfrm>
            <a:off x="548639" y="950977"/>
            <a:ext cx="10995659" cy="674624"/>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pPr algn="ctr"/>
            <a:r>
              <a:rPr lang="en-US" sz="2800" dirty="0">
                <a:solidFill>
                  <a:srgbClr val="00B0F0"/>
                </a:solidFill>
              </a:rPr>
              <a:t>Importance of produce safety</a:t>
            </a:r>
          </a:p>
        </p:txBody>
      </p:sp>
    </p:spTree>
    <p:extLst>
      <p:ext uri="{BB962C8B-B14F-4D97-AF65-F5344CB8AC3E}">
        <p14:creationId xmlns:p14="http://schemas.microsoft.com/office/powerpoint/2010/main" val="100068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46DD0-1B1B-9FF0-E290-85D22D0B3E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64D18-0BFA-24E2-DFC9-7AE4323868CF}"/>
              </a:ext>
            </a:extLst>
          </p:cNvPr>
          <p:cNvSpPr>
            <a:spLocks noGrp="1"/>
          </p:cNvSpPr>
          <p:nvPr>
            <p:ph type="title"/>
          </p:nvPr>
        </p:nvSpPr>
        <p:spPr>
          <a:xfrm>
            <a:off x="548639" y="950977"/>
            <a:ext cx="10995659" cy="674624"/>
          </a:xfrm>
        </p:spPr>
        <p:txBody>
          <a:bodyPr>
            <a:normAutofit/>
          </a:bodyPr>
          <a:lstStyle/>
          <a:p>
            <a:pPr algn="ctr"/>
            <a:r>
              <a:rPr lang="en-US" sz="2800" dirty="0">
                <a:solidFill>
                  <a:srgbClr val="00B0F0"/>
                </a:solidFill>
              </a:rPr>
              <a:t>Importance of produce safety</a:t>
            </a:r>
          </a:p>
        </p:txBody>
      </p:sp>
      <p:sp>
        <p:nvSpPr>
          <p:cNvPr id="3" name="Content Placeholder 2">
            <a:extLst>
              <a:ext uri="{FF2B5EF4-FFF2-40B4-BE49-F238E27FC236}">
                <a16:creationId xmlns:a16="http://schemas.microsoft.com/office/drawing/2014/main" id="{26287BC5-D72D-0459-E54F-B690253A1307}"/>
              </a:ext>
            </a:extLst>
          </p:cNvPr>
          <p:cNvSpPr>
            <a:spLocks noGrp="1"/>
          </p:cNvSpPr>
          <p:nvPr>
            <p:ph idx="1"/>
          </p:nvPr>
        </p:nvSpPr>
        <p:spPr>
          <a:xfrm>
            <a:off x="548639" y="1414462"/>
            <a:ext cx="10995660" cy="5214937"/>
          </a:xfrm>
        </p:spPr>
        <p:txBody>
          <a:bodyPr>
            <a:normAutofit/>
          </a:bodyPr>
          <a:lstStyle/>
          <a:p>
            <a:pPr marL="0" indent="0">
              <a:buNone/>
            </a:pPr>
            <a:r>
              <a:rPr lang="en-US" dirty="0">
                <a:solidFill>
                  <a:srgbClr val="00B0F0"/>
                </a:solidFill>
              </a:rPr>
              <a:t>Economic Viability: </a:t>
            </a:r>
            <a:r>
              <a:rPr lang="en-US" dirty="0"/>
              <a:t>Foodborne illness outbreaks linked to produce can have devastating financial consequences for farmers, including lost sales, product recalls, litigation costs, and damage to reputation. </a:t>
            </a:r>
          </a:p>
        </p:txBody>
      </p:sp>
      <p:pic>
        <p:nvPicPr>
          <p:cNvPr id="4" name="Picture 3">
            <a:extLst>
              <a:ext uri="{FF2B5EF4-FFF2-40B4-BE49-F238E27FC236}">
                <a16:creationId xmlns:a16="http://schemas.microsoft.com/office/drawing/2014/main" id="{709F373C-DFFC-C8D5-54CF-4E18657FA6B1}"/>
              </a:ext>
            </a:extLst>
          </p:cNvPr>
          <p:cNvPicPr>
            <a:picLocks noChangeAspect="1"/>
          </p:cNvPicPr>
          <p:nvPr/>
        </p:nvPicPr>
        <p:blipFill rotWithShape="1">
          <a:blip r:embed="rId3"/>
          <a:srcRect l="9064" r="16522" b="-2"/>
          <a:stretch/>
        </p:blipFill>
        <p:spPr>
          <a:xfrm>
            <a:off x="2" y="10"/>
            <a:ext cx="1065227" cy="955543"/>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5" name="Slide Number Placeholder 4">
            <a:extLst>
              <a:ext uri="{FF2B5EF4-FFF2-40B4-BE49-F238E27FC236}">
                <a16:creationId xmlns:a16="http://schemas.microsoft.com/office/drawing/2014/main" id="{C9FAD56D-537F-C722-8390-58634C86B7B1}"/>
              </a:ext>
            </a:extLst>
          </p:cNvPr>
          <p:cNvSpPr>
            <a:spLocks noGrp="1"/>
          </p:cNvSpPr>
          <p:nvPr>
            <p:ph type="sldNum" sz="quarter" idx="12"/>
          </p:nvPr>
        </p:nvSpPr>
        <p:spPr/>
        <p:txBody>
          <a:bodyPr/>
          <a:lstStyle/>
          <a:p>
            <a:fld id="{6CB39E08-E0E5-4B1A-8F7D-08FE7678A3B6}" type="slidenum">
              <a:rPr lang="en-US" smtClean="0"/>
              <a:t>9</a:t>
            </a:fld>
            <a:endParaRPr lang="en-US"/>
          </a:p>
        </p:txBody>
      </p:sp>
      <p:pic>
        <p:nvPicPr>
          <p:cNvPr id="6" name="Picture 5">
            <a:extLst>
              <a:ext uri="{FF2B5EF4-FFF2-40B4-BE49-F238E27FC236}">
                <a16:creationId xmlns:a16="http://schemas.microsoft.com/office/drawing/2014/main" id="{BC8A9759-8C87-22C4-2C90-FF120FB500D4}"/>
              </a:ext>
            </a:extLst>
          </p:cNvPr>
          <p:cNvPicPr>
            <a:picLocks noChangeAspect="1"/>
          </p:cNvPicPr>
          <p:nvPr/>
        </p:nvPicPr>
        <p:blipFill>
          <a:blip r:embed="rId4"/>
          <a:stretch>
            <a:fillRect/>
          </a:stretch>
        </p:blipFill>
        <p:spPr>
          <a:xfrm>
            <a:off x="11544298" y="100012"/>
            <a:ext cx="554784" cy="554784"/>
          </a:xfrm>
          <a:prstGeom prst="rect">
            <a:avLst/>
          </a:prstGeom>
        </p:spPr>
      </p:pic>
      <p:pic>
        <p:nvPicPr>
          <p:cNvPr id="2050" name="Picture 2" descr="Bullock Farms | Cream Ridge NJ">
            <a:extLst>
              <a:ext uri="{FF2B5EF4-FFF2-40B4-BE49-F238E27FC236}">
                <a16:creationId xmlns:a16="http://schemas.microsoft.com/office/drawing/2014/main" id="{3C1A4AE2-375C-8EAF-F992-E5C5724C7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8222" y="2357438"/>
            <a:ext cx="3889342" cy="388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50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ribuneVTI">
  <a:themeElements>
    <a:clrScheme name="amasis">
      <a:dk1>
        <a:sysClr val="windowText" lastClr="000000"/>
      </a:dk1>
      <a:lt1>
        <a:sysClr val="window" lastClr="FFFFFF"/>
      </a:lt1>
      <a:dk2>
        <a:srgbClr val="470401"/>
      </a:dk2>
      <a:lt2>
        <a:srgbClr val="EBE2E2"/>
      </a:lt2>
      <a:accent1>
        <a:srgbClr val="BD1209"/>
      </a:accent1>
      <a:accent2>
        <a:srgbClr val="F40600"/>
      </a:accent2>
      <a:accent3>
        <a:srgbClr val="F26216"/>
      </a:accent3>
      <a:accent4>
        <a:srgbClr val="F0800D"/>
      </a:accent4>
      <a:accent5>
        <a:srgbClr val="3EA8B6"/>
      </a:accent5>
      <a:accent6>
        <a:srgbClr val="005B6B"/>
      </a:accent6>
      <a:hlink>
        <a:srgbClr val="F40600"/>
      </a:hlink>
      <a:folHlink>
        <a:srgbClr val="1C7E8E"/>
      </a:folHlink>
    </a:clrScheme>
    <a:fontScheme name="Amasis-Univers">
      <a:majorFont>
        <a:latin typeface="Amasis MT Pro Medium"/>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buneVTI" id="{4D84C650-59FC-4F6B-ADA6-B11C508FF6CE}" vid="{0E07EAE6-ACBC-4250-8522-FC108A4504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14009</TotalTime>
  <Words>1679</Words>
  <Application>Microsoft Office PowerPoint</Application>
  <PresentationFormat>Widescreen</PresentationFormat>
  <Paragraphs>135</Paragraphs>
  <Slides>22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Amasis MT Pro Medium</vt:lpstr>
      <vt:lpstr>Arial</vt:lpstr>
      <vt:lpstr>Calibri</vt:lpstr>
      <vt:lpstr>Nunito Sans</vt:lpstr>
      <vt:lpstr>Söhne</vt:lpstr>
      <vt:lpstr>Univers Light</vt:lpstr>
      <vt:lpstr>TribuneVTI</vt:lpstr>
      <vt:lpstr>Produce Safety   by Moses Momanyi, Kilimo MN  February 10, 2024</vt:lpstr>
      <vt:lpstr>Objectives </vt:lpstr>
      <vt:lpstr>Produce Safety</vt:lpstr>
      <vt:lpstr>Public Health: Contaminated produce can lead to outbreaks that affect public health, causing illnesses, hospitalizations, and in severe cases, fatalities.</vt:lpstr>
      <vt:lpstr>Legal Compliance: Compliance with produce safety regulations, standards, and guidelines is essential for farmers to meet legal requirements and avoid potential penalties or legal consequences</vt:lpstr>
      <vt:lpstr>Fruits, vegetables, sprouts, and mushrooms covered under the regulation are:  Commercial farms with average annual produce sales of at least $25,000 calculated over the previous three years of production.   Likely to be eaten raw (e.g., leafy greens, cucumbers, tomatoes, summer squash, and most fruits).    Put another way, produce not covered under the regulation includes those commodities that are:  Grown on farms with average annual produce sales less than $25,000 (increased each year to account for inflation).  Rarely eaten raw (e.g., potatoes, winter squash, pumpkins, and some root crops).  FDA has an exhaustive list of produce that is rarely consumed raw, and thus not covered under the regulation.</vt:lpstr>
      <vt:lpstr>Importance of produce safety</vt:lpstr>
      <vt:lpstr>Market Access: Many retail and wholesale buyers, including grocery stores, restaurants, and food service providers, require assurance of produce safety from their suppliers. </vt:lpstr>
      <vt:lpstr>Importance of produce safety</vt:lpstr>
      <vt:lpstr>Market Access: Many retail and wholesale buyers, including grocery stores, restaurants, and food service providers, require assurance of produce safety from their suppliers. </vt:lpstr>
      <vt:lpstr>Produce-related foodborne pathogens</vt:lpstr>
      <vt:lpstr>Introduction to common sources of produce contamination </vt:lpstr>
      <vt:lpstr>Introduction to common sources of produce contamination </vt:lpstr>
      <vt:lpstr>Introduction to common sources of produce contamination </vt:lpstr>
      <vt:lpstr>Cross-Contamination: Produce can become contaminated when it comes into contact with surfaces, tools, or equipment that have previously been in contact with pathogens. Cross-contamination can occur at various stages of production, processing, storage, and distribution.</vt:lpstr>
      <vt:lpstr>Poor Sanitation Practices: Lack of proper sanitation measures in farm facilities, packinghouses, and processing facilities can increase the risk of produce contamination. Failure to maintain clean and sanitized equipment, facilities, and personnel can contribute to the spread of pathogens. .</vt:lpstr>
      <vt:lpstr>Use of Contaminated Inputs: Inputs such as irrigation water, fertilizers, manure, and pesticides can introduce pathogens to the growing environment. Contaminated inputs used during cultivation or post-harvest handling can lead to produce contamination. .</vt:lpstr>
      <vt:lpstr>Inadequate Washing: Improper or insufficient washing of produce can fail to remove contaminants effectively. Washing with contaminated water or using ineffective cleaning methods may not eliminate pathogens present on the surface of fruits and vegetables. .</vt:lpstr>
      <vt:lpstr>Introduction to common sources of produce contamination </vt:lpstr>
      <vt:lpstr>Principles of Produce Post-Harvest Handling</vt:lpstr>
      <vt:lpstr>Principles of Produce Post-Harvest Handling</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Values and Financial Goals</dc:title>
  <dc:creator>Moses Momanyi</dc:creator>
  <cp:lastModifiedBy>Moses Momanyi</cp:lastModifiedBy>
  <cp:revision>24</cp:revision>
  <cp:lastPrinted>2024-01-28T20:50:51Z</cp:lastPrinted>
  <dcterms:created xsi:type="dcterms:W3CDTF">2024-01-06T23:18:44Z</dcterms:created>
  <dcterms:modified xsi:type="dcterms:W3CDTF">2024-02-11T00:13:27Z</dcterms:modified>
</cp:coreProperties>
</file>