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25"/>
  </p:notesMasterIdLst>
  <p:sldIdLst>
    <p:sldId id="262" r:id="rId2"/>
    <p:sldId id="263" r:id="rId3"/>
    <p:sldId id="265" r:id="rId4"/>
    <p:sldId id="257"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2" d="100"/>
          <a:sy n="112" d="100"/>
        </p:scale>
        <p:origin x="5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E1A06-4E96-4947-8231-B20A87204A39}"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CC5D2-A11D-4411-8A65-FB18E98AB5A4}" type="slidenum">
              <a:rPr lang="en-US" smtClean="0"/>
              <a:t>‹#›</a:t>
            </a:fld>
            <a:endParaRPr lang="en-US"/>
          </a:p>
        </p:txBody>
      </p:sp>
    </p:spTree>
    <p:extLst>
      <p:ext uri="{BB962C8B-B14F-4D97-AF65-F5344CB8AC3E}">
        <p14:creationId xmlns:p14="http://schemas.microsoft.com/office/powerpoint/2010/main" val="305778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influenced changes in values -  10 min breakout (525 – 535) feedback 535- 545pm</a:t>
            </a:r>
          </a:p>
        </p:txBody>
      </p:sp>
      <p:sp>
        <p:nvSpPr>
          <p:cNvPr id="4" name="Slide Number Placeholder 3"/>
          <p:cNvSpPr>
            <a:spLocks noGrp="1"/>
          </p:cNvSpPr>
          <p:nvPr>
            <p:ph type="sldNum" sz="quarter" idx="5"/>
          </p:nvPr>
        </p:nvSpPr>
        <p:spPr/>
        <p:txBody>
          <a:bodyPr/>
          <a:lstStyle/>
          <a:p>
            <a:fld id="{E62CC5D2-A11D-4411-8A65-FB18E98AB5A4}" type="slidenum">
              <a:rPr lang="en-US" smtClean="0"/>
              <a:t>4</a:t>
            </a:fld>
            <a:endParaRPr lang="en-US"/>
          </a:p>
        </p:txBody>
      </p:sp>
    </p:spTree>
    <p:extLst>
      <p:ext uri="{BB962C8B-B14F-4D97-AF65-F5344CB8AC3E}">
        <p14:creationId xmlns:p14="http://schemas.microsoft.com/office/powerpoint/2010/main" val="157381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46338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5618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30822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4665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400718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30579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5707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0581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16318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63887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1/24/2024</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70273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1/24/2024</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941905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16" r:id="rId6"/>
    <p:sldLayoutId id="2147483812" r:id="rId7"/>
    <p:sldLayoutId id="2147483813" r:id="rId8"/>
    <p:sldLayoutId id="2147483814" r:id="rId9"/>
    <p:sldLayoutId id="2147483815" r:id="rId10"/>
    <p:sldLayoutId id="2147483817"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1F5C-1206-D258-3E38-8590CAAC7241}"/>
              </a:ext>
            </a:extLst>
          </p:cNvPr>
          <p:cNvSpPr>
            <a:spLocks noGrp="1"/>
          </p:cNvSpPr>
          <p:nvPr>
            <p:ph type="title"/>
          </p:nvPr>
        </p:nvSpPr>
        <p:spPr>
          <a:xfrm>
            <a:off x="598170" y="2240851"/>
            <a:ext cx="10995659" cy="1883093"/>
          </a:xfrm>
        </p:spPr>
        <p:txBody>
          <a:bodyPr>
            <a:normAutofit/>
          </a:bodyPr>
          <a:lstStyle/>
          <a:p>
            <a:pPr algn="ctr"/>
            <a:r>
              <a:rPr lang="en-US" sz="3200" spc="200" dirty="0">
                <a:solidFill>
                  <a:srgbClr val="00B050"/>
                </a:solidFill>
                <a:latin typeface="+mn-lt"/>
                <a:ea typeface="+mn-ea"/>
                <a:cs typeface="+mn-cs"/>
              </a:rPr>
              <a:t>Market Goals and Plans</a:t>
            </a:r>
            <a:br>
              <a:rPr lang="en-US" sz="3600" kern="1200" cap="all" spc="200" dirty="0">
                <a:solidFill>
                  <a:schemeClr val="accent1"/>
                </a:solidFill>
                <a:latin typeface="+mj-lt"/>
                <a:ea typeface="+mj-ea"/>
                <a:cs typeface="+mj-cs"/>
              </a:rPr>
            </a:br>
            <a:r>
              <a:rPr lang="en-US" sz="3600" kern="1200" cap="all" spc="200" dirty="0">
                <a:solidFill>
                  <a:schemeClr val="accent1"/>
                </a:solidFill>
                <a:latin typeface="+mj-lt"/>
                <a:ea typeface="+mj-ea"/>
                <a:cs typeface="+mj-cs"/>
              </a:rPr>
              <a:t> </a:t>
            </a:r>
            <a:br>
              <a:rPr lang="en-US" sz="3600" kern="1200" cap="all" spc="200" dirty="0">
                <a:solidFill>
                  <a:schemeClr val="accent1"/>
                </a:solidFill>
                <a:latin typeface="+mj-lt"/>
                <a:ea typeface="+mj-ea"/>
                <a:cs typeface="+mj-cs"/>
              </a:rPr>
            </a:br>
            <a:r>
              <a:rPr lang="en-US" sz="2000" spc="200" dirty="0">
                <a:solidFill>
                  <a:srgbClr val="00B050"/>
                </a:solidFill>
                <a:latin typeface="+mn-lt"/>
                <a:ea typeface="+mn-ea"/>
                <a:cs typeface="+mn-cs"/>
              </a:rPr>
              <a:t>by Moses Momanyi, Kilimo MN</a:t>
            </a:r>
            <a:br>
              <a:rPr lang="en-US" sz="2000" spc="200" dirty="0">
                <a:solidFill>
                  <a:srgbClr val="00B050"/>
                </a:solidFill>
                <a:latin typeface="+mn-lt"/>
                <a:ea typeface="+mn-ea"/>
                <a:cs typeface="+mn-cs"/>
              </a:rPr>
            </a:br>
            <a:br>
              <a:rPr lang="en-US" sz="2000" spc="200" dirty="0">
                <a:solidFill>
                  <a:srgbClr val="00B050"/>
                </a:solidFill>
                <a:latin typeface="+mn-lt"/>
                <a:ea typeface="+mn-ea"/>
                <a:cs typeface="+mn-cs"/>
              </a:rPr>
            </a:br>
            <a:r>
              <a:rPr lang="en-US" sz="2000" spc="200" dirty="0">
                <a:solidFill>
                  <a:srgbClr val="00B050"/>
                </a:solidFill>
                <a:latin typeface="+mn-lt"/>
                <a:ea typeface="+mn-ea"/>
                <a:cs typeface="+mn-cs"/>
              </a:rPr>
              <a:t>January 19, 2024</a:t>
            </a:r>
          </a:p>
        </p:txBody>
      </p:sp>
      <p:pic>
        <p:nvPicPr>
          <p:cNvPr id="4" name="Picture 3">
            <a:extLst>
              <a:ext uri="{FF2B5EF4-FFF2-40B4-BE49-F238E27FC236}">
                <a16:creationId xmlns:a16="http://schemas.microsoft.com/office/drawing/2014/main" id="{79B37799-0DDE-CD5D-0939-522AD10597C8}"/>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60754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901696518"/>
              </p:ext>
            </p:extLst>
          </p:nvPr>
        </p:nvGraphicFramePr>
        <p:xfrm>
          <a:off x="915543" y="3209544"/>
          <a:ext cx="4434840" cy="2286000"/>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800" b="0" i="0" kern="1200" dirty="0">
                          <a:solidFill>
                            <a:schemeClr val="tx1"/>
                          </a:solidFill>
                          <a:effectLst/>
                          <a:latin typeface="+mn-lt"/>
                          <a:ea typeface="+mn-ea"/>
                          <a:cs typeface="+mn-cs"/>
                        </a:rPr>
                        <a:t>Demonstrating cultural sensitivity by showcasing diversity within the African immigrant community is crucial. Marketing materials should avoid stereotypes and highlight the rich tapestry of cultures and backgrounds.</a:t>
                      </a:r>
                      <a:endParaRPr lang="en-US" sz="12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2308324"/>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a:p>
            <a:endParaRPr lang="en-US" dirty="0"/>
          </a:p>
          <a:p>
            <a:r>
              <a:rPr lang="en-US" b="0" i="0" dirty="0">
                <a:solidFill>
                  <a:srgbClr val="374151"/>
                </a:solidFill>
                <a:effectLst/>
                <a:latin typeface="Söhne"/>
              </a:rPr>
              <a:t>Highlight inclusivity in campaigns: Showcase the inclusive nature of your farm and products. Illustrate how your farm welcomes people from all walks of life, promoting a sense of belonging and acceptance.</a:t>
            </a:r>
            <a:endParaRPr lang="en-US" sz="1200"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646331"/>
          </a:xfrm>
          <a:prstGeom prst="rect">
            <a:avLst/>
          </a:prstGeom>
          <a:noFill/>
        </p:spPr>
        <p:txBody>
          <a:bodyPr wrap="square">
            <a:spAutoFit/>
          </a:bodyPr>
          <a:lstStyle/>
          <a:p>
            <a:pPr marL="0" indent="0">
              <a:buNone/>
            </a:pPr>
            <a:r>
              <a:rPr lang="en-US" sz="1800" dirty="0">
                <a:solidFill>
                  <a:srgbClr val="00B050"/>
                </a:solidFill>
              </a:rPr>
              <a:t>Cultural Sensitivity and Inclusivity:</a:t>
            </a:r>
          </a:p>
          <a:p>
            <a:pPr marL="0" indent="0">
              <a:buNone/>
            </a:pPr>
            <a:r>
              <a:rPr lang="en-US" sz="1800" dirty="0"/>
              <a:t>Demonstrating cultural sensitivity and inclusivity in marketing campaigns is essential.</a:t>
            </a:r>
            <a:endParaRPr lang="en-US" sz="1800" dirty="0">
              <a:solidFill>
                <a:srgbClr val="00B050"/>
              </a:solidFill>
            </a:endParaRPr>
          </a:p>
        </p:txBody>
      </p:sp>
    </p:spTree>
    <p:extLst>
      <p:ext uri="{BB962C8B-B14F-4D97-AF65-F5344CB8AC3E}">
        <p14:creationId xmlns:p14="http://schemas.microsoft.com/office/powerpoint/2010/main" val="199442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3539975166"/>
              </p:ext>
            </p:extLst>
          </p:nvPr>
        </p:nvGraphicFramePr>
        <p:xfrm>
          <a:off x="915543" y="3209544"/>
          <a:ext cx="4434840" cy="2834640"/>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800" b="0" i="0" kern="1200" dirty="0">
                          <a:solidFill>
                            <a:schemeClr val="tx1"/>
                          </a:solidFill>
                          <a:effectLst/>
                          <a:latin typeface="+mn-lt"/>
                          <a:ea typeface="+mn-ea"/>
                          <a:cs typeface="+mn-cs"/>
                        </a:rPr>
                        <a:t>Recognize dietary preferences: African immigrants often have distinct dietary preferences and cooking styles. Farmers can market products that cater to these preferences, such as offering traditional African vegetables, spices, or grains that may be harder to find in mainstream supermarkets.</a:t>
                      </a:r>
                      <a:endParaRPr lang="en-US" sz="12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2308324"/>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a:p>
            <a:endParaRPr lang="en-US" dirty="0"/>
          </a:p>
          <a:p>
            <a:r>
              <a:rPr lang="en-US" b="0" i="0" dirty="0">
                <a:solidFill>
                  <a:srgbClr val="374151"/>
                </a:solidFill>
                <a:effectLst/>
                <a:latin typeface="Söhne"/>
              </a:rPr>
              <a:t>Offer convenience: Recognize busy lifestyles by offering pre-cut or pre-packaged options for fruits and vegetables. Highlight the time-saving aspect of your products in marketing materials.</a:t>
            </a:r>
            <a:endParaRPr lang="en-US" sz="1200"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923330"/>
          </a:xfrm>
          <a:prstGeom prst="rect">
            <a:avLst/>
          </a:prstGeom>
          <a:noFill/>
        </p:spPr>
        <p:txBody>
          <a:bodyPr wrap="square">
            <a:spAutoFit/>
          </a:bodyPr>
          <a:lstStyle/>
          <a:p>
            <a:pPr algn="l"/>
            <a:r>
              <a:rPr lang="en-US" dirty="0">
                <a:solidFill>
                  <a:srgbClr val="00B050"/>
                </a:solidFill>
              </a:rPr>
              <a:t>Consumer Lifestyles:</a:t>
            </a:r>
          </a:p>
          <a:p>
            <a:pPr algn="l"/>
            <a:r>
              <a:rPr lang="en-US" b="0" i="0" dirty="0">
                <a:solidFill>
                  <a:srgbClr val="374151"/>
                </a:solidFill>
                <a:effectLst/>
                <a:latin typeface="Söhne"/>
              </a:rPr>
              <a:t>Cultural factors influence consumer lifestyles, including purchasing habits, </a:t>
            </a:r>
          </a:p>
          <a:p>
            <a:pPr marL="0" indent="0">
              <a:buNone/>
            </a:pPr>
            <a:endParaRPr lang="en-US" sz="1800" dirty="0">
              <a:solidFill>
                <a:srgbClr val="00B050"/>
              </a:solidFill>
            </a:endParaRPr>
          </a:p>
        </p:txBody>
      </p:sp>
    </p:spTree>
    <p:extLst>
      <p:ext uri="{BB962C8B-B14F-4D97-AF65-F5344CB8AC3E}">
        <p14:creationId xmlns:p14="http://schemas.microsoft.com/office/powerpoint/2010/main" val="4154731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3215120253"/>
              </p:ext>
            </p:extLst>
          </p:nvPr>
        </p:nvGraphicFramePr>
        <p:xfrm>
          <a:off x="915543" y="3209544"/>
          <a:ext cx="4434840" cy="2834640"/>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800" b="0" i="0" kern="1200" dirty="0">
                          <a:solidFill>
                            <a:schemeClr val="tx1"/>
                          </a:solidFill>
                          <a:effectLst/>
                          <a:latin typeface="+mn-lt"/>
                          <a:ea typeface="+mn-ea"/>
                          <a:cs typeface="+mn-cs"/>
                        </a:rPr>
                        <a:t>Incorporate cultural celebrations: African immigrants in the U.S. often celebrate cultural festivals and holidays. Farmers can align their marketing efforts with these events by offering special promotions or products tailored to traditional dishes served during these celebrations.</a:t>
                      </a:r>
                      <a:endParaRPr lang="en-US" sz="12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2308324"/>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a:p>
            <a:endParaRPr lang="en-US" dirty="0"/>
          </a:p>
          <a:p>
            <a:r>
              <a:rPr lang="en-US" b="0" i="0" dirty="0">
                <a:solidFill>
                  <a:srgbClr val="374151"/>
                </a:solidFill>
                <a:effectLst/>
                <a:latin typeface="Söhne"/>
              </a:rPr>
              <a:t>Highlight inclusivity in campaigns: Showcase the inclusive nature of your farm and products. Illustrate how your farm welcomes people from all walks of life, promoting a sense of belonging and acceptance.</a:t>
            </a:r>
            <a:endParaRPr lang="en-US" sz="1200"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Cultural Trends and Influences:</a:t>
            </a:r>
          </a:p>
          <a:p>
            <a:pPr algn="l"/>
            <a:r>
              <a:rPr lang="en-US" b="0" i="0" dirty="0">
                <a:solidFill>
                  <a:srgbClr val="374151"/>
                </a:solidFill>
                <a:effectLst/>
                <a:latin typeface="Söhne"/>
              </a:rPr>
              <a:t>Cultural trends, whether related to fashion, entertainment, or social movements, can impact marketing goals. Staying attuned to cultural shifts allows marketers to adapt strategies to remain relevant and appealing.</a:t>
            </a:r>
          </a:p>
          <a:p>
            <a:pPr marL="0" indent="0">
              <a:buNone/>
            </a:pPr>
            <a:endParaRPr lang="en-US" sz="1800" dirty="0">
              <a:solidFill>
                <a:srgbClr val="00B050"/>
              </a:solidFill>
            </a:endParaRPr>
          </a:p>
        </p:txBody>
      </p:sp>
    </p:spTree>
    <p:extLst>
      <p:ext uri="{BB962C8B-B14F-4D97-AF65-F5344CB8AC3E}">
        <p14:creationId xmlns:p14="http://schemas.microsoft.com/office/powerpoint/2010/main" val="285508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1525857463"/>
              </p:ext>
            </p:extLst>
          </p:nvPr>
        </p:nvGraphicFramePr>
        <p:xfrm>
          <a:off x="915543" y="3209544"/>
          <a:ext cx="4434840" cy="2834640"/>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800" b="0" i="0" kern="1200" dirty="0">
                          <a:solidFill>
                            <a:schemeClr val="tx1"/>
                          </a:solidFill>
                          <a:effectLst/>
                          <a:latin typeface="+mn-lt"/>
                          <a:ea typeface="+mn-ea"/>
                          <a:cs typeface="+mn-cs"/>
                        </a:rPr>
                        <a:t>Use culturally relevant humor: African immigrants may appreciate humor that reflects their cultural background or experiences. Farmers can infuse their marketing campaigns with light-hearted anecdotes or references to cultural traditions that resonate with this audience.</a:t>
                      </a:r>
                      <a:endParaRPr lang="en-US" sz="12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2031325"/>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a:p>
            <a:r>
              <a:rPr lang="en-US" b="0" i="0" dirty="0">
                <a:solidFill>
                  <a:srgbClr val="374151"/>
                </a:solidFill>
                <a:effectLst/>
                <a:latin typeface="Söhne"/>
              </a:rPr>
              <a:t>Infuse your marketing campaigns with humor that resonates with a broad audience. Focus on light-hearted and universal themes that appeal to people from diverse backgrounds without relying on cultural references.</a:t>
            </a:r>
            <a:endParaRPr lang="en-US" sz="1200"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Cultural Context of Humor and Appeals:</a:t>
            </a:r>
          </a:p>
          <a:p>
            <a:pPr algn="l"/>
            <a:r>
              <a:rPr lang="en-US" b="0" i="0" dirty="0">
                <a:solidFill>
                  <a:srgbClr val="374151"/>
                </a:solidFill>
                <a:effectLst/>
                <a:latin typeface="Söhne"/>
              </a:rPr>
              <a:t>Humor and emotional appeals in marketing should consider cultural sensitivities and preferences. What may be amusing or compelling in one culture might not resonate in another, requiring adjustments in marketing strategies.</a:t>
            </a:r>
          </a:p>
          <a:p>
            <a:pPr marL="0" indent="0">
              <a:buNone/>
            </a:pPr>
            <a:endParaRPr lang="en-US" sz="1800" dirty="0">
              <a:solidFill>
                <a:srgbClr val="00B050"/>
              </a:solidFill>
            </a:endParaRPr>
          </a:p>
        </p:txBody>
      </p:sp>
    </p:spTree>
    <p:extLst>
      <p:ext uri="{BB962C8B-B14F-4D97-AF65-F5344CB8AC3E}">
        <p14:creationId xmlns:p14="http://schemas.microsoft.com/office/powerpoint/2010/main" val="3231950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2530006310"/>
              </p:ext>
            </p:extLst>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Social Media Engagement:</a:t>
            </a:r>
          </a:p>
          <a:p>
            <a:pPr algn="l"/>
            <a:r>
              <a:rPr lang="en-US" b="0" i="0" dirty="0">
                <a:solidFill>
                  <a:srgbClr val="374151"/>
                </a:solidFill>
                <a:effectLst/>
                <a:latin typeface="Söhne"/>
              </a:rPr>
              <a:t>Utilize social media platforms: Engage with the larger American community through social media channels like Instagram, Facebook, and Twitter. Share behind-the-scenes glimpses of farm life, recipes, and customer testimonials to build connections.</a:t>
            </a:r>
          </a:p>
          <a:p>
            <a:pPr marL="0" indent="0">
              <a:buNone/>
            </a:pPr>
            <a:endParaRPr lang="en-US" sz="1800" dirty="0">
              <a:solidFill>
                <a:srgbClr val="00B050"/>
              </a:solidFill>
            </a:endParaRPr>
          </a:p>
        </p:txBody>
      </p:sp>
    </p:spTree>
    <p:extLst>
      <p:ext uri="{BB962C8B-B14F-4D97-AF65-F5344CB8AC3E}">
        <p14:creationId xmlns:p14="http://schemas.microsoft.com/office/powerpoint/2010/main" val="208535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r>
              <a:rPr lang="en-US" dirty="0">
                <a:solidFill>
                  <a:srgbClr val="00B050"/>
                </a:solidFill>
              </a:rPr>
              <a:t>Community Events and Partnerships:</a:t>
            </a:r>
          </a:p>
          <a:p>
            <a:pPr algn="l"/>
            <a:r>
              <a:rPr lang="en-US" b="0" i="0" dirty="0">
                <a:solidFill>
                  <a:srgbClr val="374151"/>
                </a:solidFill>
                <a:effectLst/>
                <a:latin typeface="Söhne"/>
              </a:rPr>
              <a:t>Participate in local events: Showcase your farm products at farmers' markets, food festivals, and community events. Collaborate with local businesses and organizations to reach a wider audience and strengthen community ties.</a:t>
            </a:r>
          </a:p>
          <a:p>
            <a:pPr marL="0" indent="0">
              <a:buNone/>
            </a:pPr>
            <a:endParaRPr lang="en-US" sz="1800" dirty="0">
              <a:solidFill>
                <a:srgbClr val="00B050"/>
              </a:solidFill>
            </a:endParaRPr>
          </a:p>
        </p:txBody>
      </p:sp>
    </p:spTree>
    <p:extLst>
      <p:ext uri="{BB962C8B-B14F-4D97-AF65-F5344CB8AC3E}">
        <p14:creationId xmlns:p14="http://schemas.microsoft.com/office/powerpoint/2010/main" val="219835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Educational Workshops and Classes:</a:t>
            </a:r>
          </a:p>
          <a:p>
            <a:pPr algn="l"/>
            <a:r>
              <a:rPr lang="en-US" b="0" i="0" dirty="0">
                <a:solidFill>
                  <a:srgbClr val="374151"/>
                </a:solidFill>
                <a:effectLst/>
                <a:latin typeface="Söhne"/>
              </a:rPr>
              <a:t>Offer cooking demonstrations: Host workshops or cooking classes that educate consumers on how to prepare nutritious meals using your farm-fresh ingredients. Position yourself as a resource for culinary inspiration and healthy eating tips.</a:t>
            </a:r>
          </a:p>
          <a:p>
            <a:pPr marL="0" indent="0">
              <a:buNone/>
            </a:pPr>
            <a:endParaRPr lang="en-US" sz="1800" dirty="0">
              <a:solidFill>
                <a:srgbClr val="00B050"/>
              </a:solidFill>
            </a:endParaRPr>
          </a:p>
        </p:txBody>
      </p:sp>
    </p:spTree>
    <p:extLst>
      <p:ext uri="{BB962C8B-B14F-4D97-AF65-F5344CB8AC3E}">
        <p14:creationId xmlns:p14="http://schemas.microsoft.com/office/powerpoint/2010/main" val="200715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Online Presence and E-commerce:</a:t>
            </a:r>
          </a:p>
          <a:p>
            <a:pPr algn="l"/>
            <a:r>
              <a:rPr lang="en-US" b="0" i="0" dirty="0">
                <a:solidFill>
                  <a:srgbClr val="374151"/>
                </a:solidFill>
                <a:effectLst/>
                <a:latin typeface="Söhne"/>
              </a:rPr>
              <a:t>Establish an online presence: Create a user-friendly website where customers can learn about your farm, browse products, and place orders online. Consider offering home delivery or curbside pickup options for added convenience.</a:t>
            </a:r>
          </a:p>
          <a:p>
            <a:pPr marL="0" indent="0">
              <a:buNone/>
            </a:pPr>
            <a:endParaRPr lang="en-US" dirty="0">
              <a:solidFill>
                <a:srgbClr val="00B050"/>
              </a:solidFill>
            </a:endParaRPr>
          </a:p>
        </p:txBody>
      </p:sp>
    </p:spTree>
    <p:extLst>
      <p:ext uri="{BB962C8B-B14F-4D97-AF65-F5344CB8AC3E}">
        <p14:creationId xmlns:p14="http://schemas.microsoft.com/office/powerpoint/2010/main" val="1403308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Sustainability and Environmental Responsibility:</a:t>
            </a:r>
          </a:p>
          <a:p>
            <a:pPr algn="l"/>
            <a:r>
              <a:rPr lang="en-US" b="0" i="0" dirty="0">
                <a:solidFill>
                  <a:srgbClr val="374151"/>
                </a:solidFill>
                <a:effectLst/>
                <a:latin typeface="Söhne"/>
              </a:rPr>
              <a:t>Highlight sustainable practices: Communicate your commitment to environmental stewardship and sustainable farming practices. Emphasize eco-friendly packaging, reduced food waste, and efforts to minimize carbon footprint in your marketing messaging.</a:t>
            </a:r>
          </a:p>
          <a:p>
            <a:pPr marL="0" indent="0">
              <a:buNone/>
            </a:pPr>
            <a:endParaRPr lang="en-US" dirty="0">
              <a:solidFill>
                <a:srgbClr val="00B050"/>
              </a:solidFill>
            </a:endParaRPr>
          </a:p>
        </p:txBody>
      </p:sp>
    </p:spTree>
    <p:extLst>
      <p:ext uri="{BB962C8B-B14F-4D97-AF65-F5344CB8AC3E}">
        <p14:creationId xmlns:p14="http://schemas.microsoft.com/office/powerpoint/2010/main" val="2996345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477328"/>
          </a:xfrm>
          <a:prstGeom prst="rect">
            <a:avLst/>
          </a:prstGeom>
          <a:noFill/>
        </p:spPr>
        <p:txBody>
          <a:bodyPr wrap="square">
            <a:spAutoFit/>
          </a:bodyPr>
          <a:lstStyle/>
          <a:p>
            <a:pPr algn="l"/>
            <a:r>
              <a:rPr lang="en-US" dirty="0">
                <a:solidFill>
                  <a:srgbClr val="00B050"/>
                </a:solidFill>
              </a:rPr>
              <a:t>Health and Nutrition Education:</a:t>
            </a:r>
          </a:p>
          <a:p>
            <a:pPr algn="l"/>
            <a:r>
              <a:rPr lang="en-US" b="0" i="0" dirty="0">
                <a:solidFill>
                  <a:srgbClr val="374151"/>
                </a:solidFill>
                <a:effectLst/>
                <a:latin typeface="Söhne"/>
              </a:rPr>
              <a:t>Provide nutritional information: Educate consumers about the health benefits of your farm products through blog posts, newsletters, or informational flyers. Share recipes and meal ideas that showcase the versatility and nutritional value of your offerings.</a:t>
            </a:r>
          </a:p>
          <a:p>
            <a:pPr marL="0" indent="0">
              <a:buNone/>
            </a:pPr>
            <a:endParaRPr lang="en-US" dirty="0">
              <a:solidFill>
                <a:srgbClr val="00B050"/>
              </a:solidFill>
            </a:endParaRPr>
          </a:p>
        </p:txBody>
      </p:sp>
    </p:spTree>
    <p:extLst>
      <p:ext uri="{BB962C8B-B14F-4D97-AF65-F5344CB8AC3E}">
        <p14:creationId xmlns:p14="http://schemas.microsoft.com/office/powerpoint/2010/main" val="251049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9D11-F4E9-364A-6D44-4F67F5D657A4}"/>
              </a:ext>
            </a:extLst>
          </p:cNvPr>
          <p:cNvSpPr>
            <a:spLocks noGrp="1"/>
          </p:cNvSpPr>
          <p:nvPr>
            <p:ph type="title"/>
          </p:nvPr>
        </p:nvSpPr>
        <p:spPr/>
        <p:txBody>
          <a:bodyPr/>
          <a:lstStyle/>
          <a:p>
            <a:pPr algn="ctr"/>
            <a:r>
              <a:rPr lang="en-US" sz="1800" spc="200" dirty="0">
                <a:solidFill>
                  <a:srgbClr val="00B050"/>
                </a:solidFill>
                <a:latin typeface="+mn-lt"/>
                <a:ea typeface="+mn-ea"/>
                <a:cs typeface="+mn-cs"/>
              </a:rPr>
              <a:t>Objectives</a:t>
            </a:r>
            <a:br>
              <a:rPr lang="en-US" sz="3600" spc="200" dirty="0">
                <a:solidFill>
                  <a:srgbClr val="00B050"/>
                </a:solidFill>
              </a:rPr>
            </a:br>
            <a:endParaRPr lang="en-US" dirty="0"/>
          </a:p>
        </p:txBody>
      </p:sp>
      <p:sp>
        <p:nvSpPr>
          <p:cNvPr id="4" name="Subtitle 2">
            <a:extLst>
              <a:ext uri="{FF2B5EF4-FFF2-40B4-BE49-F238E27FC236}">
                <a16:creationId xmlns:a16="http://schemas.microsoft.com/office/drawing/2014/main" id="{F74D4C9D-C105-4291-F6E7-33B96AE8392E}"/>
              </a:ext>
            </a:extLst>
          </p:cNvPr>
          <p:cNvSpPr>
            <a:spLocks noGrp="1"/>
          </p:cNvSpPr>
          <p:nvPr>
            <p:ph idx="1"/>
          </p:nvPr>
        </p:nvSpPr>
        <p:spPr>
          <a:xfrm>
            <a:off x="598487" y="2210879"/>
            <a:ext cx="10995025" cy="733489"/>
          </a:xfrm>
        </p:spPr>
        <p:txBody>
          <a:bodyPr vert="horz" lIns="91440" tIns="45720" rIns="91440" bIns="45720" rtlCol="0" anchor="t">
            <a:normAutofit/>
          </a:bodyPr>
          <a:lstStyle/>
          <a:p>
            <a:pPr marL="0" indent="0" algn="ctr">
              <a:buNone/>
            </a:pPr>
            <a:r>
              <a:rPr lang="en-US" dirty="0">
                <a:solidFill>
                  <a:srgbClr val="00B0F0"/>
                </a:solidFill>
              </a:rPr>
              <a:t>Review Financial Goals</a:t>
            </a:r>
          </a:p>
          <a:p>
            <a:pPr marL="0" indent="0" algn="ctr">
              <a:buNone/>
            </a:pPr>
            <a:endParaRPr lang="en-US" sz="1400" dirty="0">
              <a:solidFill>
                <a:srgbClr val="00B0F0"/>
              </a:solidFill>
            </a:endParaRPr>
          </a:p>
          <a:p>
            <a:pPr marL="0" indent="0">
              <a:buNone/>
            </a:pPr>
            <a:endParaRPr lang="en-US" sz="1400" dirty="0">
              <a:solidFill>
                <a:srgbClr val="00B0F0"/>
              </a:solidFill>
            </a:endParaRPr>
          </a:p>
          <a:p>
            <a:pPr marL="228600" indent="-228600">
              <a:buFont typeface="Arial" panose="020B0604020202020204" pitchFamily="34" charset="0"/>
              <a:buChar char="•"/>
            </a:pPr>
            <a:endParaRPr lang="en-US" sz="1400" dirty="0">
              <a:solidFill>
                <a:srgbClr val="00B0F0"/>
              </a:solidFill>
            </a:endParaRPr>
          </a:p>
          <a:p>
            <a:pPr marL="228600" indent="-228600">
              <a:buFont typeface="Arial" panose="020B0604020202020204" pitchFamily="34" charset="0"/>
              <a:buChar char="•"/>
            </a:pPr>
            <a:endParaRPr lang="en-US" cap="none" dirty="0"/>
          </a:p>
        </p:txBody>
      </p:sp>
      <p:sp>
        <p:nvSpPr>
          <p:cNvPr id="9" name="Subtitle 2">
            <a:extLst>
              <a:ext uri="{FF2B5EF4-FFF2-40B4-BE49-F238E27FC236}">
                <a16:creationId xmlns:a16="http://schemas.microsoft.com/office/drawing/2014/main" id="{22A81788-4B69-5855-2B82-48B00A762519}"/>
              </a:ext>
            </a:extLst>
          </p:cNvPr>
          <p:cNvSpPr txBox="1">
            <a:spLocks/>
          </p:cNvSpPr>
          <p:nvPr/>
        </p:nvSpPr>
        <p:spPr>
          <a:xfrm>
            <a:off x="778319" y="3062255"/>
            <a:ext cx="10995025" cy="73348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00B0F0"/>
                </a:solidFill>
              </a:rPr>
              <a:t>Explore How Cultural Factors Influence Buyer Relationships</a:t>
            </a:r>
          </a:p>
          <a:p>
            <a:pPr marL="0" indent="0" algn="ctr">
              <a:buFont typeface="Arial" panose="020B0604020202020204" pitchFamily="34" charset="0"/>
              <a:buNone/>
            </a:pPr>
            <a:endParaRPr lang="en-US" sz="5600" dirty="0">
              <a:solidFill>
                <a:srgbClr val="00B0F0"/>
              </a:solidFill>
            </a:endParaRPr>
          </a:p>
          <a:p>
            <a:pPr marL="0" indent="0">
              <a:buFont typeface="Arial" panose="020B0604020202020204" pitchFamily="34" charset="0"/>
              <a:buNone/>
            </a:pPr>
            <a:endParaRPr lang="en-US" sz="1400" dirty="0">
              <a:solidFill>
                <a:srgbClr val="00B0F0"/>
              </a:solidFill>
            </a:endParaRPr>
          </a:p>
          <a:p>
            <a:endParaRPr lang="en-US" sz="1400" dirty="0"/>
          </a:p>
          <a:p>
            <a:endParaRPr lang="en-US" dirty="0"/>
          </a:p>
          <a:p>
            <a:endParaRPr lang="en-US" dirty="0"/>
          </a:p>
        </p:txBody>
      </p:sp>
      <p:sp>
        <p:nvSpPr>
          <p:cNvPr id="3" name="Subtitle 2">
            <a:extLst>
              <a:ext uri="{FF2B5EF4-FFF2-40B4-BE49-F238E27FC236}">
                <a16:creationId xmlns:a16="http://schemas.microsoft.com/office/drawing/2014/main" id="{0728C520-F02C-B26A-E172-82387351F0AD}"/>
              </a:ext>
            </a:extLst>
          </p:cNvPr>
          <p:cNvSpPr txBox="1">
            <a:spLocks/>
          </p:cNvSpPr>
          <p:nvPr/>
        </p:nvSpPr>
        <p:spPr>
          <a:xfrm>
            <a:off x="714311" y="4128072"/>
            <a:ext cx="10995025" cy="73348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00B0F0"/>
                </a:solidFill>
              </a:rPr>
              <a:t>Create A Marketing Plan</a:t>
            </a:r>
          </a:p>
          <a:p>
            <a:pPr marL="0" indent="0" algn="ctr">
              <a:buFont typeface="Arial" panose="020B0604020202020204" pitchFamily="34" charset="0"/>
              <a:buNone/>
            </a:pPr>
            <a:endParaRPr lang="en-US" sz="5600" dirty="0">
              <a:solidFill>
                <a:srgbClr val="00B0F0"/>
              </a:solidFill>
            </a:endParaRPr>
          </a:p>
          <a:p>
            <a:pPr marL="0" indent="0">
              <a:buFont typeface="Arial" panose="020B0604020202020204" pitchFamily="34" charset="0"/>
              <a:buNone/>
            </a:pPr>
            <a:endParaRPr lang="en-US" sz="1400" dirty="0">
              <a:solidFill>
                <a:srgbClr val="00B0F0"/>
              </a:solidFill>
            </a:endParaRPr>
          </a:p>
          <a:p>
            <a:endParaRPr lang="en-US" sz="1400" dirty="0"/>
          </a:p>
          <a:p>
            <a:endParaRPr lang="en-US" dirty="0"/>
          </a:p>
          <a:p>
            <a:endParaRPr lang="en-US" dirty="0"/>
          </a:p>
        </p:txBody>
      </p:sp>
    </p:spTree>
    <p:extLst>
      <p:ext uri="{BB962C8B-B14F-4D97-AF65-F5344CB8AC3E}">
        <p14:creationId xmlns:p14="http://schemas.microsoft.com/office/powerpoint/2010/main" val="308783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9"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754326"/>
          </a:xfrm>
          <a:prstGeom prst="rect">
            <a:avLst/>
          </a:prstGeom>
          <a:noFill/>
        </p:spPr>
        <p:txBody>
          <a:bodyPr wrap="square">
            <a:spAutoFit/>
          </a:bodyPr>
          <a:lstStyle/>
          <a:p>
            <a:pPr algn="l"/>
            <a:r>
              <a:rPr lang="en-US" dirty="0">
                <a:solidFill>
                  <a:srgbClr val="00B050"/>
                </a:solidFill>
              </a:rPr>
              <a:t>Cross-Promotion with Local Businesses:</a:t>
            </a:r>
          </a:p>
          <a:p>
            <a:pPr algn="l"/>
            <a:r>
              <a:rPr lang="en-US" b="0" i="0" dirty="0">
                <a:solidFill>
                  <a:srgbClr val="374151"/>
                </a:solidFill>
                <a:effectLst/>
                <a:latin typeface="Söhne"/>
              </a:rPr>
              <a:t>Collaborate with restaurants and cafes: Partner with local eateries to feature your farm products on their menus. Cross-promote each other's businesses through joint marketing initiatives and promotions to reach new customers.</a:t>
            </a:r>
          </a:p>
          <a:p>
            <a:pPr algn="l"/>
            <a:r>
              <a:rPr lang="en-US" b="0" i="0" dirty="0">
                <a:solidFill>
                  <a:srgbClr val="374151"/>
                </a:solidFill>
                <a:effectLst/>
                <a:latin typeface="Söhne"/>
              </a:rPr>
              <a:t>.</a:t>
            </a:r>
          </a:p>
          <a:p>
            <a:pPr marL="0" indent="0">
              <a:buNone/>
            </a:pPr>
            <a:endParaRPr lang="en-US" dirty="0">
              <a:solidFill>
                <a:srgbClr val="00B050"/>
              </a:solidFill>
            </a:endParaRPr>
          </a:p>
        </p:txBody>
      </p:sp>
    </p:spTree>
    <p:extLst>
      <p:ext uri="{BB962C8B-B14F-4D97-AF65-F5344CB8AC3E}">
        <p14:creationId xmlns:p14="http://schemas.microsoft.com/office/powerpoint/2010/main" val="222034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754326"/>
          </a:xfrm>
          <a:prstGeom prst="rect">
            <a:avLst/>
          </a:prstGeom>
          <a:noFill/>
        </p:spPr>
        <p:txBody>
          <a:bodyPr wrap="square">
            <a:spAutoFit/>
          </a:bodyPr>
          <a:lstStyle/>
          <a:p>
            <a:pPr algn="l"/>
            <a:r>
              <a:rPr lang="en-US" dirty="0">
                <a:solidFill>
                  <a:srgbClr val="00B050"/>
                </a:solidFill>
              </a:rPr>
              <a:t>Accessibility and Inclusivity:</a:t>
            </a:r>
          </a:p>
          <a:p>
            <a:pPr algn="l"/>
            <a:r>
              <a:rPr lang="en-US" b="0" i="0" dirty="0">
                <a:solidFill>
                  <a:srgbClr val="374151"/>
                </a:solidFill>
                <a:effectLst/>
                <a:latin typeface="Söhne"/>
              </a:rPr>
              <a:t>Ensure accessibility: Make your products accessible to all members of the community by offering options for individuals with dietary restrictions or special needs. Clearly label allergens and provide alternative options for different dietary preferences.</a:t>
            </a:r>
          </a:p>
          <a:p>
            <a:pPr algn="l"/>
            <a:r>
              <a:rPr lang="en-US" b="0" i="0" dirty="0">
                <a:solidFill>
                  <a:srgbClr val="374151"/>
                </a:solidFill>
                <a:effectLst/>
                <a:latin typeface="Söhne"/>
              </a:rPr>
              <a:t>.</a:t>
            </a:r>
          </a:p>
          <a:p>
            <a:pPr marL="0" indent="0">
              <a:buNone/>
            </a:pPr>
            <a:endParaRPr lang="en-US" dirty="0">
              <a:solidFill>
                <a:srgbClr val="00B050"/>
              </a:solidFill>
            </a:endParaRPr>
          </a:p>
        </p:txBody>
      </p:sp>
    </p:spTree>
    <p:extLst>
      <p:ext uri="{BB962C8B-B14F-4D97-AF65-F5344CB8AC3E}">
        <p14:creationId xmlns:p14="http://schemas.microsoft.com/office/powerpoint/2010/main" val="504383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923330"/>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754326"/>
          </a:xfrm>
          <a:prstGeom prst="rect">
            <a:avLst/>
          </a:prstGeom>
          <a:noFill/>
        </p:spPr>
        <p:txBody>
          <a:bodyPr wrap="square">
            <a:spAutoFit/>
          </a:bodyPr>
          <a:lstStyle/>
          <a:p>
            <a:pPr algn="l"/>
            <a:r>
              <a:rPr lang="en-US" dirty="0">
                <a:solidFill>
                  <a:srgbClr val="00B050"/>
                </a:solidFill>
              </a:rPr>
              <a:t>Feedback and Customer Engagement:</a:t>
            </a:r>
          </a:p>
          <a:p>
            <a:pPr algn="l"/>
            <a:r>
              <a:rPr lang="en-US" b="0" i="0" dirty="0">
                <a:solidFill>
                  <a:srgbClr val="374151"/>
                </a:solidFill>
                <a:effectLst/>
                <a:latin typeface="Söhne"/>
              </a:rPr>
              <a:t>Encourage feedback: Invite customers to share their feedback and suggestions through surveys, social media polls, or in-person interactions. Actively listen to their input and use it to improve your products and services to better meet their needs.</a:t>
            </a:r>
          </a:p>
          <a:p>
            <a:pPr algn="l"/>
            <a:r>
              <a:rPr lang="en-US" b="0" i="0" dirty="0">
                <a:solidFill>
                  <a:srgbClr val="374151"/>
                </a:solidFill>
                <a:effectLst/>
                <a:latin typeface="Söhne"/>
              </a:rPr>
              <a:t>.</a:t>
            </a:r>
          </a:p>
          <a:p>
            <a:pPr marL="0" indent="0">
              <a:buNone/>
            </a:pPr>
            <a:endParaRPr lang="en-US" dirty="0">
              <a:solidFill>
                <a:srgbClr val="00B050"/>
              </a:solidFill>
            </a:endParaRPr>
          </a:p>
        </p:txBody>
      </p:sp>
    </p:spTree>
    <p:extLst>
      <p:ext uri="{BB962C8B-B14F-4D97-AF65-F5344CB8AC3E}">
        <p14:creationId xmlns:p14="http://schemas.microsoft.com/office/powerpoint/2010/main" val="3008101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2192-5F03-A806-F41B-E12B988478BC}"/>
              </a:ext>
            </a:extLst>
          </p:cNvPr>
          <p:cNvSpPr>
            <a:spLocks noGrp="1"/>
          </p:cNvSpPr>
          <p:nvPr>
            <p:ph type="title"/>
          </p:nvPr>
        </p:nvSpPr>
        <p:spPr/>
        <p:txBody>
          <a:bodyPr/>
          <a:lstStyle/>
          <a:p>
            <a:r>
              <a:rPr lang="en-US" dirty="0"/>
              <a:t>Questions </a:t>
            </a:r>
          </a:p>
        </p:txBody>
      </p:sp>
      <p:sp>
        <p:nvSpPr>
          <p:cNvPr id="5" name="Title 1">
            <a:extLst>
              <a:ext uri="{FF2B5EF4-FFF2-40B4-BE49-F238E27FC236}">
                <a16:creationId xmlns:a16="http://schemas.microsoft.com/office/drawing/2014/main" id="{2A9FB517-63DF-3A8B-E836-2939254FD641}"/>
              </a:ext>
            </a:extLst>
          </p:cNvPr>
          <p:cNvSpPr txBox="1">
            <a:spLocks/>
          </p:cNvSpPr>
          <p:nvPr/>
        </p:nvSpPr>
        <p:spPr>
          <a:xfrm>
            <a:off x="598170" y="2432555"/>
            <a:ext cx="10995659" cy="1077849"/>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a:lstStyle>
          <a:p>
            <a:r>
              <a:rPr lang="en-US" sz="2000" dirty="0">
                <a:solidFill>
                  <a:srgbClr val="00B0F0"/>
                </a:solidFill>
                <a:latin typeface="Univers Light"/>
                <a:ea typeface="+mn-ea"/>
                <a:cs typeface="+mn-cs"/>
              </a:rPr>
              <a:t>Comments</a:t>
            </a:r>
            <a:r>
              <a:rPr lang="en-US" dirty="0"/>
              <a:t> </a:t>
            </a:r>
          </a:p>
        </p:txBody>
      </p:sp>
    </p:spTree>
    <p:extLst>
      <p:ext uri="{BB962C8B-B14F-4D97-AF65-F5344CB8AC3E}">
        <p14:creationId xmlns:p14="http://schemas.microsoft.com/office/powerpoint/2010/main" val="83517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0683-B54E-9098-AB17-89D29092AF7F}"/>
              </a:ext>
            </a:extLst>
          </p:cNvPr>
          <p:cNvSpPr>
            <a:spLocks noGrp="1"/>
          </p:cNvSpPr>
          <p:nvPr>
            <p:ph type="title"/>
          </p:nvPr>
        </p:nvSpPr>
        <p:spPr>
          <a:xfrm>
            <a:off x="548639" y="950977"/>
            <a:ext cx="10995659" cy="674624"/>
          </a:xfrm>
        </p:spPr>
        <p:txBody>
          <a:bodyPr>
            <a:normAutofit/>
          </a:bodyPr>
          <a:lstStyle/>
          <a:p>
            <a:r>
              <a:rPr lang="en-US" sz="1800" spc="200" dirty="0">
                <a:solidFill>
                  <a:srgbClr val="00B050"/>
                </a:solidFill>
                <a:latin typeface="+mn-lt"/>
                <a:ea typeface="+mn-ea"/>
                <a:cs typeface="+mn-cs"/>
              </a:rPr>
              <a:t>Financial Goals</a:t>
            </a:r>
            <a:endParaRPr lang="en-US" sz="1800" dirty="0"/>
          </a:p>
        </p:txBody>
      </p:sp>
      <p:sp>
        <p:nvSpPr>
          <p:cNvPr id="3" name="Content Placeholder 2">
            <a:extLst>
              <a:ext uri="{FF2B5EF4-FFF2-40B4-BE49-F238E27FC236}">
                <a16:creationId xmlns:a16="http://schemas.microsoft.com/office/drawing/2014/main" id="{DA8411B2-A9D5-AABF-3ECF-4D52475846F1}"/>
              </a:ext>
            </a:extLst>
          </p:cNvPr>
          <p:cNvSpPr>
            <a:spLocks noGrp="1"/>
          </p:cNvSpPr>
          <p:nvPr>
            <p:ph idx="1"/>
          </p:nvPr>
        </p:nvSpPr>
        <p:spPr>
          <a:xfrm>
            <a:off x="548639" y="1414462"/>
            <a:ext cx="10995660" cy="5214937"/>
          </a:xfrm>
        </p:spPr>
        <p:txBody>
          <a:bodyPr>
            <a:normAutofit fontScale="55000" lnSpcReduction="20000"/>
          </a:bodyPr>
          <a:lstStyle/>
          <a:p>
            <a:pPr marL="0" indent="0">
              <a:buNone/>
            </a:pPr>
            <a:r>
              <a:rPr lang="en-US" sz="2900" dirty="0">
                <a:solidFill>
                  <a:srgbClr val="00B0F0"/>
                </a:solidFill>
              </a:rPr>
              <a:t>Review farm financial goals (5 min) </a:t>
            </a:r>
          </a:p>
          <a:p>
            <a:pPr marL="0" indent="0">
              <a:buNone/>
            </a:pPr>
            <a:r>
              <a:rPr lang="en-US" sz="2900" dirty="0">
                <a:solidFill>
                  <a:srgbClr val="00B0F0"/>
                </a:solidFill>
              </a:rPr>
              <a:t>Common financial goals</a:t>
            </a:r>
          </a:p>
          <a:p>
            <a:pPr marL="457200" indent="-457200">
              <a:buFont typeface="+mj-lt"/>
              <a:buAutoNum type="arabicPeriod"/>
            </a:pPr>
            <a:r>
              <a:rPr lang="en-US" sz="2900" dirty="0"/>
              <a:t>Sustainability and Profitability: Managing costs efficiently, optimizing crop yields, and ensuring the long-term viability of the farm.</a:t>
            </a:r>
          </a:p>
          <a:p>
            <a:pPr marL="457200" indent="-457200">
              <a:buFont typeface="+mj-lt"/>
              <a:buAutoNum type="arabicPeriod"/>
            </a:pPr>
            <a:r>
              <a:rPr lang="en-US" sz="2900" dirty="0"/>
              <a:t>Financial Independence: generating enough income from the farm to cover living expenses, operational costs, and potentially expand</a:t>
            </a:r>
          </a:p>
          <a:p>
            <a:pPr marL="457200" indent="-457200">
              <a:buFont typeface="+mj-lt"/>
              <a:buAutoNum type="arabicPeriod"/>
            </a:pPr>
            <a:r>
              <a:rPr lang="en-US" sz="2900" dirty="0"/>
              <a:t>Land Ownership: Acquiring and owning farmland </a:t>
            </a:r>
          </a:p>
          <a:p>
            <a:pPr marL="457200" indent="-457200">
              <a:buFont typeface="+mj-lt"/>
              <a:buAutoNum type="arabicPeriod"/>
            </a:pPr>
            <a:r>
              <a:rPr lang="en-US" sz="2900" dirty="0"/>
              <a:t>Market Diversification: Exploring local farmers' markets, restaurants, schools or community-supported agriculture (CSA).</a:t>
            </a:r>
          </a:p>
          <a:p>
            <a:pPr marL="457200" indent="-457200">
              <a:buFont typeface="+mj-lt"/>
              <a:buAutoNum type="arabicPeriod"/>
            </a:pPr>
            <a:r>
              <a:rPr lang="en-US" sz="2900" dirty="0"/>
              <a:t>Community Engagement: Building connections within the local community by participating in community events, collaborating with other farmers, and fostering relationships with customers.</a:t>
            </a:r>
          </a:p>
          <a:p>
            <a:pPr marL="457200" indent="-457200">
              <a:buFont typeface="+mj-lt"/>
              <a:buAutoNum type="arabicPeriod"/>
            </a:pPr>
            <a:r>
              <a:rPr lang="en-US" sz="2900" dirty="0"/>
              <a:t>Educational and Skill Development: Continuous learning and skill development. Set goals to enhance knowledge of sustainable farming practices, technology adoption, and business management.</a:t>
            </a:r>
          </a:p>
          <a:p>
            <a:pPr marL="457200" indent="-457200">
              <a:buFont typeface="+mj-lt"/>
              <a:buAutoNum type="arabicPeriod"/>
            </a:pPr>
            <a:r>
              <a:rPr lang="en-US" sz="2900" dirty="0"/>
              <a:t>Access to Resources and Support: Secure access to resources such as agricultural grants, loans, and support programs is a common goal. Aim to leverage these resources to improve operations and overcome challenges.</a:t>
            </a:r>
          </a:p>
        </p:txBody>
      </p:sp>
      <p:pic>
        <p:nvPicPr>
          <p:cNvPr id="4" name="Picture 3">
            <a:extLst>
              <a:ext uri="{FF2B5EF4-FFF2-40B4-BE49-F238E27FC236}">
                <a16:creationId xmlns:a16="http://schemas.microsoft.com/office/drawing/2014/main" id="{C9F26DDF-5ACF-4286-2309-E4AA59E6E13E}"/>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4670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C055-0300-F2B7-B54E-FF541519FBE2}"/>
              </a:ext>
            </a:extLst>
          </p:cNvPr>
          <p:cNvSpPr>
            <a:spLocks noGrp="1"/>
          </p:cNvSpPr>
          <p:nvPr>
            <p:ph type="title"/>
          </p:nvPr>
        </p:nvSpPr>
        <p:spPr/>
        <p:txBody>
          <a:bodyPr/>
          <a:lstStyle/>
          <a:p>
            <a:r>
              <a:rPr lang="en-US" sz="1800" spc="200" dirty="0">
                <a:solidFill>
                  <a:srgbClr val="00B050"/>
                </a:solidFill>
                <a:latin typeface="+mn-lt"/>
                <a:ea typeface="+mn-ea"/>
                <a:cs typeface="+mn-cs"/>
              </a:rPr>
              <a:t> </a:t>
            </a:r>
            <a:r>
              <a:rPr lang="en-US" sz="3000" dirty="0">
                <a:solidFill>
                  <a:srgbClr val="00B0F0"/>
                </a:solidFill>
                <a:latin typeface="+mn-lt"/>
                <a:ea typeface="+mn-ea"/>
                <a:cs typeface="+mn-cs"/>
              </a:rPr>
              <a:t>Breakout Session (15 min)</a:t>
            </a:r>
          </a:p>
        </p:txBody>
      </p:sp>
      <p:sp>
        <p:nvSpPr>
          <p:cNvPr id="3" name="Content Placeholder 2">
            <a:extLst>
              <a:ext uri="{FF2B5EF4-FFF2-40B4-BE49-F238E27FC236}">
                <a16:creationId xmlns:a16="http://schemas.microsoft.com/office/drawing/2014/main" id="{1A21FD2A-71F2-C4BE-2CA7-352CA19A08D5}"/>
              </a:ext>
            </a:extLst>
          </p:cNvPr>
          <p:cNvSpPr>
            <a:spLocks noGrp="1"/>
          </p:cNvSpPr>
          <p:nvPr>
            <p:ph idx="1"/>
          </p:nvPr>
        </p:nvSpPr>
        <p:spPr>
          <a:xfrm>
            <a:off x="548639" y="1516189"/>
            <a:ext cx="10899647" cy="4029074"/>
          </a:xfrm>
        </p:spPr>
        <p:txBody>
          <a:bodyPr>
            <a:normAutofit/>
          </a:bodyPr>
          <a:lstStyle/>
          <a:p>
            <a:r>
              <a:rPr lang="en-US" dirty="0"/>
              <a:t>How do the cultural values and belief systems of our target audience impact the marketing goals we set?</a:t>
            </a:r>
          </a:p>
          <a:p>
            <a:r>
              <a:rPr lang="en-US" dirty="0"/>
              <a:t>Are there cultural symbols, imagery, and colors associated with our target audience that can be unintentional misinterpreted? </a:t>
            </a:r>
          </a:p>
          <a:p>
            <a:r>
              <a:rPr lang="en-US" dirty="0"/>
              <a:t>Are there specific cultural expressions that we should be mindful of to effectively convey our message while respecting diverse cultural backgrounds</a:t>
            </a:r>
          </a:p>
          <a:p>
            <a:endParaRPr lang="en-US" dirty="0"/>
          </a:p>
          <a:p>
            <a:endParaRPr lang="en-US" dirty="0"/>
          </a:p>
          <a:p>
            <a:endParaRPr lang="en-US" dirty="0"/>
          </a:p>
        </p:txBody>
      </p:sp>
      <p:pic>
        <p:nvPicPr>
          <p:cNvPr id="13" name="Picture 12">
            <a:extLst>
              <a:ext uri="{FF2B5EF4-FFF2-40B4-BE49-F238E27FC236}">
                <a16:creationId xmlns:a16="http://schemas.microsoft.com/office/drawing/2014/main" id="{35845D41-E7F6-F388-C22B-88292C0ACF28}"/>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350734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915631243"/>
              </p:ext>
            </p:extLst>
          </p:nvPr>
        </p:nvGraphicFramePr>
        <p:xfrm>
          <a:off x="915543" y="3209544"/>
          <a:ext cx="4434840" cy="2308324"/>
        </p:xfrm>
        <a:graphic>
          <a:graphicData uri="http://schemas.openxmlformats.org/drawingml/2006/table">
            <a:tbl>
              <a:tblPr/>
              <a:tblGrid>
                <a:gridCol w="4434840">
                  <a:extLst>
                    <a:ext uri="{9D8B030D-6E8A-4147-A177-3AD203B41FA5}">
                      <a16:colId xmlns:a16="http://schemas.microsoft.com/office/drawing/2014/main" val="3040219307"/>
                    </a:ext>
                  </a:extLst>
                </a:gridCol>
              </a:tblGrid>
              <a:tr h="2308324">
                <a:tc>
                  <a:txBody>
                    <a:bodyPr/>
                    <a:lstStyle/>
                    <a:p>
                      <a:r>
                        <a:rPr lang="en-US" dirty="0"/>
                        <a:t>African Community: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African immigrant emphasize family, community</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693610" y="3218688"/>
            <a:ext cx="5522976" cy="2308324"/>
          </a:xfrm>
          <a:prstGeom prst="rect">
            <a:avLst/>
          </a:prstGeom>
          <a:noFill/>
          <a:ln w="19050">
            <a:solidFill>
              <a:schemeClr val="tx1"/>
            </a:solidFill>
          </a:ln>
        </p:spPr>
        <p:txBody>
          <a:bodyPr wrap="square" rtlCol="0">
            <a:spAutoFit/>
          </a:bodyPr>
          <a:lstStyle/>
          <a:p>
            <a:r>
              <a:rPr lang="en-US" dirty="0"/>
              <a:t>Larger American Community: </a:t>
            </a:r>
          </a:p>
          <a:p>
            <a:r>
              <a:rPr lang="en-US" dirty="0"/>
              <a:t> </a:t>
            </a:r>
          </a:p>
          <a:p>
            <a:r>
              <a:rPr lang="en-US" sz="1800" dirty="0"/>
              <a:t>Emphasize universal values: Craft marketing messages that resonate with broad American values such as community, sustainability, and diversity. Highlight how your products contribute to these shared values.</a:t>
            </a:r>
          </a:p>
          <a:p>
            <a:r>
              <a:rPr lang="en-US" dirty="0"/>
              <a:t> </a:t>
            </a:r>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2131695"/>
            <a:ext cx="9957816" cy="923330"/>
          </a:xfrm>
          <a:prstGeom prst="rect">
            <a:avLst/>
          </a:prstGeom>
          <a:noFill/>
        </p:spPr>
        <p:txBody>
          <a:bodyPr wrap="square">
            <a:spAutoFit/>
          </a:bodyPr>
          <a:lstStyle/>
          <a:p>
            <a:r>
              <a:rPr lang="en-US" sz="1800" dirty="0">
                <a:solidFill>
                  <a:srgbClr val="00B050"/>
                </a:solidFill>
              </a:rPr>
              <a:t>Cultural Values and Beliefs:</a:t>
            </a:r>
            <a:endParaRPr lang="en-US" dirty="0"/>
          </a:p>
          <a:p>
            <a:r>
              <a:rPr lang="en-US" dirty="0"/>
              <a:t>Different cultures have distinct values and belief systems. Marketing goals may need to align with or appeal to these values to resonate with the target audience.</a:t>
            </a:r>
          </a:p>
        </p:txBody>
      </p:sp>
    </p:spTree>
    <p:extLst>
      <p:ext uri="{BB962C8B-B14F-4D97-AF65-F5344CB8AC3E}">
        <p14:creationId xmlns:p14="http://schemas.microsoft.com/office/powerpoint/2010/main" val="403335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1438954192"/>
              </p:ext>
            </p:extLst>
          </p:nvPr>
        </p:nvGraphicFramePr>
        <p:xfrm>
          <a:off x="915543" y="3209543"/>
          <a:ext cx="4434840" cy="1661993"/>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661993">
                <a:tc>
                  <a:txBody>
                    <a:bodyPr/>
                    <a:lstStyle/>
                    <a:p>
                      <a:r>
                        <a:rPr lang="en-US" dirty="0"/>
                        <a:t>African Community: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Recognizing the linguistic diversity among African immigrants, marketing strategies should consider using multilingual approaches. Tailoring messages to languages commonly spoken within specific communities ensures effective communication.</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660952" y="3192654"/>
            <a:ext cx="5522976" cy="1661993"/>
          </a:xfrm>
          <a:prstGeom prst="rect">
            <a:avLst/>
          </a:prstGeom>
          <a:noFill/>
          <a:ln w="19050">
            <a:solidFill>
              <a:schemeClr val="tx1"/>
            </a:solidFill>
          </a:ln>
        </p:spPr>
        <p:txBody>
          <a:bodyPr wrap="square" rtlCol="0">
            <a:spAutoFit/>
          </a:bodyPr>
          <a:lstStyle/>
          <a:p>
            <a:r>
              <a:rPr lang="en-US" dirty="0"/>
              <a:t>Larger American Community: </a:t>
            </a:r>
          </a:p>
          <a:p>
            <a:endParaRPr lang="en-US" dirty="0"/>
          </a:p>
          <a:p>
            <a:r>
              <a:rPr lang="en-US" dirty="0"/>
              <a:t> </a:t>
            </a:r>
          </a:p>
          <a:p>
            <a:r>
              <a:rPr lang="en-US" sz="1200" dirty="0"/>
              <a:t>Use clear and inclusive language. Communicate in a way that is accessible to diverse audiences. Avoid jargon and consider using multilingual approaches if applicable, but ensure the primary language is easily understood by the majority.  </a:t>
            </a:r>
          </a:p>
        </p:txBody>
      </p:sp>
      <p:sp>
        <p:nvSpPr>
          <p:cNvPr id="13" name="TextBox 12">
            <a:extLst>
              <a:ext uri="{FF2B5EF4-FFF2-40B4-BE49-F238E27FC236}">
                <a16:creationId xmlns:a16="http://schemas.microsoft.com/office/drawing/2014/main" id="{06776A73-478C-B15A-A497-2D8F975F4525}"/>
              </a:ext>
            </a:extLst>
          </p:cNvPr>
          <p:cNvSpPr txBox="1"/>
          <p:nvPr/>
        </p:nvSpPr>
        <p:spPr>
          <a:xfrm>
            <a:off x="801243" y="2028825"/>
            <a:ext cx="9957816" cy="923330"/>
          </a:xfrm>
          <a:prstGeom prst="rect">
            <a:avLst/>
          </a:prstGeom>
          <a:noFill/>
        </p:spPr>
        <p:txBody>
          <a:bodyPr wrap="square">
            <a:spAutoFit/>
          </a:bodyPr>
          <a:lstStyle/>
          <a:p>
            <a:r>
              <a:rPr lang="en-US" sz="1800" dirty="0">
                <a:solidFill>
                  <a:srgbClr val="00B050"/>
                </a:solidFill>
              </a:rPr>
              <a:t>Language and Communication Styles:</a:t>
            </a:r>
          </a:p>
          <a:p>
            <a:r>
              <a:rPr lang="en-US" dirty="0"/>
              <a:t>Language is a crucial cultural factor. Marketing messages should be crafted in a way that is culturally appropriate and effectively communicates the intended message. </a:t>
            </a:r>
          </a:p>
        </p:txBody>
      </p:sp>
    </p:spTree>
    <p:extLst>
      <p:ext uri="{BB962C8B-B14F-4D97-AF65-F5344CB8AC3E}">
        <p14:creationId xmlns:p14="http://schemas.microsoft.com/office/powerpoint/2010/main" val="318242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nvPr>
        </p:nvGraphicFramePr>
        <p:xfrm>
          <a:off x="915543" y="3209543"/>
          <a:ext cx="4434840" cy="1661993"/>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661993">
                <a:tc>
                  <a:txBody>
                    <a:bodyPr/>
                    <a:lstStyle/>
                    <a:p>
                      <a:r>
                        <a:rPr lang="en-US" dirty="0"/>
                        <a:t>African Community: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Recognizing the linguistic diversity among African immigrants, marketing strategies should consider using multilingual approaches. Tailoring messages to languages commonly spoken within specific communities ensures effective communication.</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671786" y="3209543"/>
            <a:ext cx="5522976" cy="1661993"/>
          </a:xfrm>
          <a:prstGeom prst="rect">
            <a:avLst/>
          </a:prstGeom>
          <a:noFill/>
          <a:ln w="19050">
            <a:solidFill>
              <a:schemeClr val="tx1"/>
            </a:solidFill>
          </a:ln>
        </p:spPr>
        <p:txBody>
          <a:bodyPr wrap="square" rtlCol="0">
            <a:spAutoFit/>
          </a:bodyPr>
          <a:lstStyle/>
          <a:p>
            <a:r>
              <a:rPr lang="en-US" dirty="0"/>
              <a:t>Larger American Community: </a:t>
            </a:r>
          </a:p>
          <a:p>
            <a:endParaRPr lang="en-US" dirty="0"/>
          </a:p>
          <a:p>
            <a:r>
              <a:rPr lang="en-US" dirty="0"/>
              <a:t> </a:t>
            </a:r>
          </a:p>
          <a:p>
            <a:r>
              <a:rPr lang="en-US" sz="1200" dirty="0"/>
              <a:t>Use clear and inclusive language. Communicate in a way that is accessible to diverse audiences. Avoid jargon and consider using multilingual approaches if applicable, but ensure the primary language is easily understood by the majority.  </a:t>
            </a:r>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077218"/>
          </a:xfrm>
          <a:prstGeom prst="rect">
            <a:avLst/>
          </a:prstGeom>
          <a:noFill/>
        </p:spPr>
        <p:txBody>
          <a:bodyPr wrap="square">
            <a:spAutoFit/>
          </a:bodyPr>
          <a:lstStyle/>
          <a:p>
            <a:r>
              <a:rPr lang="en-US" sz="1800" dirty="0">
                <a:solidFill>
                  <a:srgbClr val="00B050"/>
                </a:solidFill>
              </a:rPr>
              <a:t>Cultural Symbols and Imagery:</a:t>
            </a:r>
          </a:p>
          <a:p>
            <a:r>
              <a:rPr lang="en-US" sz="1400" dirty="0"/>
              <a:t>Symbols, colors, and imagery can carry different meanings in various cultures. Marketers need to be aware of these cultural symbols to avoid unintentional misunderstandings or offense. Using culturally relevant visuals can enhance the effectiveness of marketing campaigns</a:t>
            </a:r>
            <a:r>
              <a:rPr lang="en-US" sz="1800" dirty="0">
                <a:solidFill>
                  <a:srgbClr val="00B050"/>
                </a:solidFill>
              </a:rPr>
              <a:t>. </a:t>
            </a:r>
          </a:p>
        </p:txBody>
      </p:sp>
    </p:spTree>
    <p:extLst>
      <p:ext uri="{BB962C8B-B14F-4D97-AF65-F5344CB8AC3E}">
        <p14:creationId xmlns:p14="http://schemas.microsoft.com/office/powerpoint/2010/main" val="38747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2789376804"/>
              </p:ext>
            </p:extLst>
          </p:nvPr>
        </p:nvGraphicFramePr>
        <p:xfrm>
          <a:off x="915543" y="3209544"/>
          <a:ext cx="4434840" cy="1384995"/>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200" dirty="0"/>
                        <a:t>Acknowledging and respecting cultural norms, such as traditional celebrations, rituals, and customs, in marketing campaigns can build trust and create a positive brand image.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209544"/>
            <a:ext cx="5522976" cy="1384995"/>
          </a:xfrm>
          <a:prstGeom prst="rect">
            <a:avLst/>
          </a:prstGeom>
          <a:noFill/>
          <a:ln w="19050">
            <a:solidFill>
              <a:schemeClr val="tx1"/>
            </a:solidFill>
          </a:ln>
        </p:spPr>
        <p:txBody>
          <a:bodyPr wrap="square" rtlCol="0">
            <a:spAutoFit/>
          </a:bodyPr>
          <a:lstStyle/>
          <a:p>
            <a:r>
              <a:rPr lang="en-US" dirty="0"/>
              <a:t>Larger American Community: </a:t>
            </a:r>
          </a:p>
          <a:p>
            <a:r>
              <a:rPr lang="en-US" dirty="0"/>
              <a:t> </a:t>
            </a:r>
          </a:p>
          <a:p>
            <a:pPr marL="0" indent="0">
              <a:buNone/>
            </a:pPr>
            <a:r>
              <a:rPr lang="en-US" sz="1200" dirty="0"/>
              <a:t>Acknowledging and respecting cultural norms, such as traditional celebrations, rituals, and customs, in marketing campaigns can build trust and create a positive brand image. Find common ground that appeals to a wide audience.</a:t>
            </a:r>
          </a:p>
          <a:p>
            <a:pPr marL="0" indent="0">
              <a:buNone/>
            </a:pPr>
            <a:r>
              <a:rPr lang="en-US" sz="1200" dirty="0"/>
              <a:t>Halloween, Christmas, Valentine day, Mothers day etc.  </a:t>
            </a:r>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200329"/>
          </a:xfrm>
          <a:prstGeom prst="rect">
            <a:avLst/>
          </a:prstGeom>
          <a:noFill/>
        </p:spPr>
        <p:txBody>
          <a:bodyPr wrap="square">
            <a:spAutoFit/>
          </a:bodyPr>
          <a:lstStyle/>
          <a:p>
            <a:pPr marL="0" indent="0">
              <a:buNone/>
            </a:pPr>
            <a:r>
              <a:rPr lang="en-US" sz="1800" dirty="0">
                <a:solidFill>
                  <a:srgbClr val="00B050"/>
                </a:solidFill>
              </a:rPr>
              <a:t>Social Norms and Customs:</a:t>
            </a:r>
          </a:p>
          <a:p>
            <a:pPr marL="0" indent="0">
              <a:buNone/>
            </a:pPr>
            <a:r>
              <a:rPr lang="en-US" sz="1800" dirty="0"/>
              <a:t>Cultural norms dictate acceptable behaviors and practices within a society. Marketing goals should consider aligning with these norms to ensure acceptance and positive reception. Adhering to social customs can enhance brand credibility.</a:t>
            </a:r>
            <a:endParaRPr lang="en-US" sz="1800" dirty="0">
              <a:solidFill>
                <a:srgbClr val="00B050"/>
              </a:solidFill>
            </a:endParaRPr>
          </a:p>
        </p:txBody>
      </p:sp>
    </p:spTree>
    <p:extLst>
      <p:ext uri="{BB962C8B-B14F-4D97-AF65-F5344CB8AC3E}">
        <p14:creationId xmlns:p14="http://schemas.microsoft.com/office/powerpoint/2010/main" val="381883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0C35-92B8-5F49-9B18-EDD755552807}"/>
              </a:ext>
            </a:extLst>
          </p:cNvPr>
          <p:cNvSpPr>
            <a:spLocks noGrp="1"/>
          </p:cNvSpPr>
          <p:nvPr>
            <p:ph type="title"/>
          </p:nvPr>
        </p:nvSpPr>
        <p:spPr/>
        <p:txBody>
          <a:bodyPr/>
          <a:lstStyle/>
          <a:p>
            <a:r>
              <a:rPr lang="en-US" sz="3600" dirty="0">
                <a:solidFill>
                  <a:srgbClr val="00B0F0"/>
                </a:solidFill>
                <a:latin typeface="+mn-lt"/>
                <a:ea typeface="+mn-ea"/>
                <a:cs typeface="+mn-cs"/>
              </a:rPr>
              <a:t>Cultural Factors Influencing Marketing</a:t>
            </a:r>
            <a:endParaRPr lang="en-US" dirty="0"/>
          </a:p>
        </p:txBody>
      </p:sp>
      <p:graphicFrame>
        <p:nvGraphicFramePr>
          <p:cNvPr id="5" name="Content Placeholder 4">
            <a:extLst>
              <a:ext uri="{FF2B5EF4-FFF2-40B4-BE49-F238E27FC236}">
                <a16:creationId xmlns:a16="http://schemas.microsoft.com/office/drawing/2014/main" id="{CD6A6BFD-8D19-709A-73DF-D732E044E2B9}"/>
              </a:ext>
            </a:extLst>
          </p:cNvPr>
          <p:cNvGraphicFramePr>
            <a:graphicFrameLocks noGrp="1"/>
          </p:cNvGraphicFramePr>
          <p:nvPr>
            <p:ph idx="1"/>
            <p:extLst>
              <p:ext uri="{D42A27DB-BD31-4B8C-83A1-F6EECF244321}">
                <p14:modId xmlns:p14="http://schemas.microsoft.com/office/powerpoint/2010/main" val="76718544"/>
              </p:ext>
            </p:extLst>
          </p:nvPr>
        </p:nvGraphicFramePr>
        <p:xfrm>
          <a:off x="915543" y="3209544"/>
          <a:ext cx="4434840" cy="1737360"/>
        </p:xfrm>
        <a:graphic>
          <a:graphicData uri="http://schemas.openxmlformats.org/drawingml/2006/table">
            <a:tbl>
              <a:tblPr/>
              <a:tblGrid>
                <a:gridCol w="4434840">
                  <a:extLst>
                    <a:ext uri="{9D8B030D-6E8A-4147-A177-3AD203B41FA5}">
                      <a16:colId xmlns:a16="http://schemas.microsoft.com/office/drawing/2014/main" val="3040219307"/>
                    </a:ext>
                  </a:extLst>
                </a:gridCol>
              </a:tblGrid>
              <a:tr h="1384995">
                <a:tc>
                  <a:txBody>
                    <a:bodyPr/>
                    <a:lstStyle/>
                    <a:p>
                      <a:r>
                        <a:rPr lang="en-US" dirty="0"/>
                        <a:t>African Community: </a:t>
                      </a:r>
                    </a:p>
                    <a:p>
                      <a:endParaRPr lang="en-US" dirty="0"/>
                    </a:p>
                    <a:p>
                      <a:pPr marL="0" indent="0">
                        <a:buNone/>
                      </a:pPr>
                      <a:r>
                        <a:rPr lang="en-US" sz="1200" dirty="0"/>
                        <a:t>Given the religious diversity within African immigrant communities, marketing goals should be considerate of different religious practices. For instance, campaigns may need to accommodate both Christian and Muslim holidays and observances.</a:t>
                      </a:r>
                    </a:p>
                    <a:p>
                      <a:pPr marL="0" indent="0">
                        <a:buNone/>
                      </a:pPr>
                      <a:r>
                        <a:rPr lang="en-US" sz="1200" dirty="0"/>
                        <a:t> Halal meat, religious festivals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863972167"/>
                  </a:ext>
                </a:extLst>
              </a:tr>
            </a:tbl>
          </a:graphicData>
        </a:graphic>
      </p:graphicFrame>
      <p:sp>
        <p:nvSpPr>
          <p:cNvPr id="11" name="TextBox 10">
            <a:extLst>
              <a:ext uri="{FF2B5EF4-FFF2-40B4-BE49-F238E27FC236}">
                <a16:creationId xmlns:a16="http://schemas.microsoft.com/office/drawing/2014/main" id="{F31199B1-1EEF-9EFC-AB31-F37ABB9EAE0B}"/>
              </a:ext>
            </a:extLst>
          </p:cNvPr>
          <p:cNvSpPr txBox="1"/>
          <p:nvPr/>
        </p:nvSpPr>
        <p:spPr>
          <a:xfrm>
            <a:off x="5753481" y="3192578"/>
            <a:ext cx="5522976" cy="1754326"/>
          </a:xfrm>
          <a:prstGeom prst="rect">
            <a:avLst/>
          </a:prstGeom>
          <a:noFill/>
          <a:ln w="19050">
            <a:solidFill>
              <a:schemeClr val="tx1"/>
            </a:solidFill>
          </a:ln>
        </p:spPr>
        <p:txBody>
          <a:bodyPr wrap="square" rtlCol="0">
            <a:spAutoFit/>
          </a:bodyPr>
          <a:lstStyle/>
          <a:p>
            <a:r>
              <a:rPr lang="en-US" dirty="0"/>
              <a:t>Larger American Community: </a:t>
            </a:r>
          </a:p>
          <a:p>
            <a:endParaRPr lang="en-US" dirty="0"/>
          </a:p>
          <a:p>
            <a:endParaRPr lang="en-US" dirty="0"/>
          </a:p>
          <a:p>
            <a:r>
              <a:rPr lang="en-US" dirty="0"/>
              <a:t> </a:t>
            </a:r>
          </a:p>
          <a:p>
            <a:pPr marL="0" indent="0">
              <a:buNone/>
            </a:pPr>
            <a:r>
              <a:rPr lang="en-US" sz="1200" dirty="0"/>
              <a:t>Be neutral and inclusive: Avoid explicit religious references in marketing materials to maintain inclusivity. Focus on universal aspects that resonate with people across different religious backgrounds.</a:t>
            </a:r>
          </a:p>
        </p:txBody>
      </p:sp>
      <p:sp>
        <p:nvSpPr>
          <p:cNvPr id="13" name="TextBox 12">
            <a:extLst>
              <a:ext uri="{FF2B5EF4-FFF2-40B4-BE49-F238E27FC236}">
                <a16:creationId xmlns:a16="http://schemas.microsoft.com/office/drawing/2014/main" id="{06776A73-478C-B15A-A497-2D8F975F4525}"/>
              </a:ext>
            </a:extLst>
          </p:cNvPr>
          <p:cNvSpPr txBox="1"/>
          <p:nvPr/>
        </p:nvSpPr>
        <p:spPr>
          <a:xfrm>
            <a:off x="915543" y="1700211"/>
            <a:ext cx="9957816" cy="1200329"/>
          </a:xfrm>
          <a:prstGeom prst="rect">
            <a:avLst/>
          </a:prstGeom>
          <a:noFill/>
        </p:spPr>
        <p:txBody>
          <a:bodyPr wrap="square">
            <a:spAutoFit/>
          </a:bodyPr>
          <a:lstStyle/>
          <a:p>
            <a:pPr marL="0" indent="0">
              <a:buNone/>
            </a:pPr>
            <a:r>
              <a:rPr lang="en-US" sz="1800" dirty="0">
                <a:solidFill>
                  <a:srgbClr val="00B050"/>
                </a:solidFill>
              </a:rPr>
              <a:t>Religious Influences:</a:t>
            </a:r>
          </a:p>
          <a:p>
            <a:pPr marL="0" indent="0">
              <a:buNone/>
            </a:pPr>
            <a:r>
              <a:rPr lang="en-US" sz="1800" dirty="0"/>
              <a:t>Religion can strongly influence consumer behavior. Marketing goals may need to accommodate religious sensitivities and preferences. Understanding religious practices and incorporating them appropriately can build trust and respect..</a:t>
            </a:r>
            <a:endParaRPr lang="en-US" sz="1800" dirty="0">
              <a:solidFill>
                <a:srgbClr val="00B050"/>
              </a:solidFill>
            </a:endParaRPr>
          </a:p>
        </p:txBody>
      </p:sp>
    </p:spTree>
    <p:extLst>
      <p:ext uri="{BB962C8B-B14F-4D97-AF65-F5344CB8AC3E}">
        <p14:creationId xmlns:p14="http://schemas.microsoft.com/office/powerpoint/2010/main" val="599994995"/>
      </p:ext>
    </p:extLst>
  </p:cSld>
  <p:clrMapOvr>
    <a:masterClrMapping/>
  </p:clrMapOvr>
</p:sld>
</file>

<file path=ppt/theme/theme1.xml><?xml version="1.0" encoding="utf-8"?>
<a:theme xmlns:a="http://schemas.openxmlformats.org/drawingml/2006/main" name="TribuneVTI">
  <a:themeElements>
    <a:clrScheme name="amasis">
      <a:dk1>
        <a:sysClr val="windowText" lastClr="000000"/>
      </a:dk1>
      <a:lt1>
        <a:sysClr val="window" lastClr="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6855</TotalTime>
  <Words>1782</Words>
  <Application>Microsoft Office PowerPoint</Application>
  <PresentationFormat>Widescreen</PresentationFormat>
  <Paragraphs>175</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Amasis MT Pro Medium</vt:lpstr>
      <vt:lpstr>Arial</vt:lpstr>
      <vt:lpstr>Calibri</vt:lpstr>
      <vt:lpstr>Söhne</vt:lpstr>
      <vt:lpstr>Univers Light</vt:lpstr>
      <vt:lpstr>TribuneVTI</vt:lpstr>
      <vt:lpstr>Market Goals and Plans   by Moses Momanyi, Kilimo MN  January 19, 2024</vt:lpstr>
      <vt:lpstr>Objectives </vt:lpstr>
      <vt:lpstr>Financial Goals</vt:lpstr>
      <vt:lpstr> Breakout Session (15 min)</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Cultural Factors Influencing Marketing</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and Financial Goals</dc:title>
  <dc:creator>Moses Momanyi</dc:creator>
  <cp:lastModifiedBy>moses momanyi</cp:lastModifiedBy>
  <cp:revision>12</cp:revision>
  <dcterms:created xsi:type="dcterms:W3CDTF">2024-01-06T23:18:44Z</dcterms:created>
  <dcterms:modified xsi:type="dcterms:W3CDTF">2024-01-26T01:10:03Z</dcterms:modified>
</cp:coreProperties>
</file>