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vnd.openxmlformats-officedocument.vmlDrawing" Extension="vml"/>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spreadsheetml.sheet" PartName="/ppt/embeddings/Microsoft_Excel_Sheet1.xlsx"/>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embeddedFontLst>
    <p:embeddedFont>
      <p:font typeface="Open Sans Light"/>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2" roundtripDataSignature="AMtx7mg7sHQbXt7/bVZDt6qy8kTC45uS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Light-italic.fntdata"/><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OpenSansLight-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OpenSansLight-bold.fntdata"/><Relationship Id="rId6" Type="http://schemas.openxmlformats.org/officeDocument/2006/relationships/slide" Target="slides/slide2.xml"/><Relationship Id="rId18" Type="http://schemas.openxmlformats.org/officeDocument/2006/relationships/font" Target="fonts/OpenSansLight-regular.fntdata"/><Relationship Id="rId7" Type="http://schemas.openxmlformats.org/officeDocument/2006/relationships/slide" Target="slides/slide3.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228600" rtl="0" algn="l">
              <a:spcBef>
                <a:spcPts val="0"/>
              </a:spcBef>
              <a:spcAft>
                <a:spcPts val="0"/>
              </a:spcAft>
              <a:buClr>
                <a:schemeClr val="dk1"/>
              </a:buClr>
              <a:buSzPts val="1200"/>
              <a:buFont typeface="Calibri"/>
              <a:buAutoNum type="arabicPeriod"/>
            </a:pPr>
            <a:r>
              <a:rPr lang="en-US"/>
              <a:t>Before objectives, ask farmers to go through their business plans  - a day before</a:t>
            </a:r>
            <a:endParaRPr/>
          </a:p>
          <a:p>
            <a:pPr indent="-228600" lvl="0" marL="228600" rtl="0" algn="l">
              <a:spcBef>
                <a:spcPts val="0"/>
              </a:spcBef>
              <a:spcAft>
                <a:spcPts val="0"/>
              </a:spcAft>
              <a:buClr>
                <a:schemeClr val="dk1"/>
              </a:buClr>
              <a:buSzPts val="1200"/>
              <a:buFont typeface="Calibri"/>
              <a:buAutoNum type="arabicPeriod"/>
            </a:pPr>
            <a:r>
              <a:rPr lang="en-US"/>
              <a:t>How many have changed their values___________ and goals _________Objectives 1-4 (510- 530pm)</a:t>
            </a:r>
            <a:endParaRPr/>
          </a:p>
          <a:p>
            <a:pPr indent="-228600" lvl="0" marL="228600" rtl="0" algn="l">
              <a:spcBef>
                <a:spcPts val="0"/>
              </a:spcBef>
              <a:spcAft>
                <a:spcPts val="0"/>
              </a:spcAft>
              <a:buClr>
                <a:schemeClr val="dk1"/>
              </a:buClr>
              <a:buSzPts val="1200"/>
              <a:buFont typeface="Calibri"/>
              <a:buAutoNum type="arabicPeriod"/>
            </a:pPr>
            <a:r>
              <a:rPr lang="en-US"/>
              <a:t>Financial, cultural, social (family, friends)</a:t>
            </a:r>
            <a:endParaRPr/>
          </a:p>
        </p:txBody>
      </p:sp>
      <p:sp>
        <p:nvSpPr>
          <p:cNvPr id="175" name="Google Shape;175;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What influenced changes in values -  10 min breakout (525 – 535) feedback 535- 545pm</a:t>
            </a:r>
            <a:endParaRPr/>
          </a:p>
        </p:txBody>
      </p:sp>
      <p:sp>
        <p:nvSpPr>
          <p:cNvPr id="109" name="Google Shape;109;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Refining goals</a:t>
            </a:r>
            <a:endParaRPr/>
          </a:p>
          <a:p>
            <a:pPr indent="0" lvl="0" marL="0" rtl="0" algn="l">
              <a:spcBef>
                <a:spcPts val="0"/>
              </a:spcBef>
              <a:spcAft>
                <a:spcPts val="0"/>
              </a:spcAft>
              <a:buNone/>
            </a:pPr>
            <a:r>
              <a:rPr lang="en-US"/>
              <a:t>Example of unclear goal- not specific (2024),  not time bound,  </a:t>
            </a:r>
            <a:endParaRPr/>
          </a:p>
        </p:txBody>
      </p:sp>
      <p:sp>
        <p:nvSpPr>
          <p:cNvPr id="130" name="Google Shape;13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5"/>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5"/>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4" name="Shape 74"/>
        <p:cNvGrpSpPr/>
        <p:nvPr/>
      </p:nvGrpSpPr>
      <p:grpSpPr>
        <a:xfrm>
          <a:off x="0" y="0"/>
          <a:ext cx="0" cy="0"/>
          <a:chOff x="0" y="0"/>
          <a:chExt cx="0" cy="0"/>
        </a:xfrm>
      </p:grpSpPr>
      <p:sp>
        <p:nvSpPr>
          <p:cNvPr id="75" name="Google Shape;75;p24"/>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4"/>
          <p:cNvSpPr txBox="1"/>
          <p:nvPr>
            <p:ph idx="1" type="body"/>
          </p:nvPr>
        </p:nvSpPr>
        <p:spPr>
          <a:xfrm rot="5400000">
            <a:off x="4081278" y="-1503811"/>
            <a:ext cx="4029074" cy="1109434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4"/>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4"/>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4"/>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25"/>
          <p:cNvSpPr txBox="1"/>
          <p:nvPr>
            <p:ph type="title"/>
          </p:nvPr>
        </p:nvSpPr>
        <p:spPr>
          <a:xfrm rot="5400000">
            <a:off x="8023620" y="2401491"/>
            <a:ext cx="5105401" cy="2207417"/>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5"/>
          <p:cNvSpPr txBox="1"/>
          <p:nvPr>
            <p:ph idx="1" type="body"/>
          </p:nvPr>
        </p:nvSpPr>
        <p:spPr>
          <a:xfrm rot="5400000">
            <a:off x="2462568" y="-952144"/>
            <a:ext cx="5105401" cy="891468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5"/>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3" name="Shape 23"/>
        <p:cNvGrpSpPr/>
        <p:nvPr/>
      </p:nvGrpSpPr>
      <p:grpSpPr>
        <a:xfrm>
          <a:off x="0" y="0"/>
          <a:ext cx="0" cy="0"/>
          <a:chOff x="0" y="0"/>
          <a:chExt cx="0" cy="0"/>
        </a:xfrm>
      </p:grpSpPr>
      <p:sp>
        <p:nvSpPr>
          <p:cNvPr id="24" name="Google Shape;24;p16"/>
          <p:cNvSpPr txBox="1"/>
          <p:nvPr>
            <p:ph type="ctrTitle"/>
          </p:nvPr>
        </p:nvSpPr>
        <p:spPr>
          <a:xfrm>
            <a:off x="548640" y="950976"/>
            <a:ext cx="6509385" cy="3556730"/>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4400"/>
              <a:buFont typeface="Aria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6"/>
          <p:cNvSpPr txBox="1"/>
          <p:nvPr>
            <p:ph idx="1" type="subTitle"/>
          </p:nvPr>
        </p:nvSpPr>
        <p:spPr>
          <a:xfrm>
            <a:off x="576072" y="4572000"/>
            <a:ext cx="6481953" cy="1485900"/>
          </a:xfrm>
          <a:prstGeom prst="rect">
            <a:avLst/>
          </a:prstGeom>
          <a:noFill/>
          <a:ln>
            <a:noFill/>
          </a:ln>
        </p:spPr>
        <p:txBody>
          <a:bodyPr anchorCtr="0" anchor="b" bIns="45700" lIns="91425" spcFirstLastPara="1" rIns="91425" wrap="square" tIns="45700">
            <a:normAutofit/>
          </a:bodyPr>
          <a:lstStyle>
            <a:lvl1pPr lvl="0" algn="l">
              <a:lnSpc>
                <a:spcPct val="120000"/>
              </a:lnSpc>
              <a:spcBef>
                <a:spcPts val="1000"/>
              </a:spcBef>
              <a:spcAft>
                <a:spcPts val="0"/>
              </a:spcAft>
              <a:buClr>
                <a:schemeClr val="dk1"/>
              </a:buClr>
              <a:buSzPts val="2000"/>
              <a:buNone/>
              <a:defRPr sz="2000"/>
            </a:lvl1pPr>
            <a:lvl2pPr lvl="1" algn="ctr">
              <a:lnSpc>
                <a:spcPct val="120000"/>
              </a:lnSpc>
              <a:spcBef>
                <a:spcPts val="500"/>
              </a:spcBef>
              <a:spcAft>
                <a:spcPts val="0"/>
              </a:spcAft>
              <a:buClr>
                <a:schemeClr val="dk1"/>
              </a:buClr>
              <a:buSzPts val="2000"/>
              <a:buNone/>
              <a:defRPr sz="2000"/>
            </a:lvl2pPr>
            <a:lvl3pPr lvl="2" algn="ctr">
              <a:lnSpc>
                <a:spcPct val="120000"/>
              </a:lnSpc>
              <a:spcBef>
                <a:spcPts val="500"/>
              </a:spcBef>
              <a:spcAft>
                <a:spcPts val="0"/>
              </a:spcAft>
              <a:buClr>
                <a:schemeClr val="dk1"/>
              </a:buClr>
              <a:buSzPts val="1800"/>
              <a:buNone/>
              <a:defRPr sz="1800"/>
            </a:lvl3pPr>
            <a:lvl4pPr lvl="3" algn="ctr">
              <a:lnSpc>
                <a:spcPct val="120000"/>
              </a:lnSpc>
              <a:spcBef>
                <a:spcPts val="500"/>
              </a:spcBef>
              <a:spcAft>
                <a:spcPts val="0"/>
              </a:spcAft>
              <a:buClr>
                <a:schemeClr val="dk1"/>
              </a:buClr>
              <a:buSzPts val="1600"/>
              <a:buNone/>
              <a:defRPr sz="1600"/>
            </a:lvl4pPr>
            <a:lvl5pPr lvl="4" algn="ctr">
              <a:lnSpc>
                <a:spcPct val="12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6" name="Google Shape;26;p16"/>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17"/>
          <p:cNvSpPr txBox="1"/>
          <p:nvPr>
            <p:ph type="title"/>
          </p:nvPr>
        </p:nvSpPr>
        <p:spPr>
          <a:xfrm>
            <a:off x="557923" y="952500"/>
            <a:ext cx="6678695" cy="3962398"/>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5400"/>
              <a:buFont typeface="Arial"/>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7"/>
          <p:cNvSpPr txBox="1"/>
          <p:nvPr>
            <p:ph idx="1" type="body"/>
          </p:nvPr>
        </p:nvSpPr>
        <p:spPr>
          <a:xfrm>
            <a:off x="8043860" y="952501"/>
            <a:ext cx="3500440" cy="3962399"/>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2000"/>
              <a:buNone/>
              <a:defRPr sz="2000">
                <a:solidFill>
                  <a:schemeClr val="dk1"/>
                </a:solidFill>
              </a:defRPr>
            </a:lvl1pPr>
            <a:lvl2pPr indent="-228600" lvl="1" marL="914400" algn="l">
              <a:lnSpc>
                <a:spcPct val="120000"/>
              </a:lnSpc>
              <a:spcBef>
                <a:spcPts val="500"/>
              </a:spcBef>
              <a:spcAft>
                <a:spcPts val="0"/>
              </a:spcAft>
              <a:buClr>
                <a:srgbClr val="888888"/>
              </a:buClr>
              <a:buSzPts val="2000"/>
              <a:buNone/>
              <a:defRPr sz="2000">
                <a:solidFill>
                  <a:srgbClr val="888888"/>
                </a:solidFill>
              </a:defRPr>
            </a:lvl2pPr>
            <a:lvl3pPr indent="-228600" lvl="2" marL="1371600" algn="l">
              <a:lnSpc>
                <a:spcPct val="120000"/>
              </a:lnSpc>
              <a:spcBef>
                <a:spcPts val="500"/>
              </a:spcBef>
              <a:spcAft>
                <a:spcPts val="0"/>
              </a:spcAft>
              <a:buClr>
                <a:srgbClr val="888888"/>
              </a:buClr>
              <a:buSzPts val="1800"/>
              <a:buNone/>
              <a:defRPr sz="1800">
                <a:solidFill>
                  <a:srgbClr val="888888"/>
                </a:solidFill>
              </a:defRPr>
            </a:lvl3pPr>
            <a:lvl4pPr indent="-228600" lvl="3" marL="1828800" algn="l">
              <a:lnSpc>
                <a:spcPct val="120000"/>
              </a:lnSpc>
              <a:spcBef>
                <a:spcPts val="500"/>
              </a:spcBef>
              <a:spcAft>
                <a:spcPts val="0"/>
              </a:spcAft>
              <a:buClr>
                <a:srgbClr val="888888"/>
              </a:buClr>
              <a:buSzPts val="1600"/>
              <a:buNone/>
              <a:defRPr sz="1600">
                <a:solidFill>
                  <a:srgbClr val="888888"/>
                </a:solidFill>
              </a:defRPr>
            </a:lvl4pPr>
            <a:lvl5pPr indent="-228600" lvl="4" marL="2286000" algn="l">
              <a:lnSpc>
                <a:spcPct val="12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17"/>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7"/>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18"/>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8"/>
          <p:cNvSpPr txBox="1"/>
          <p:nvPr>
            <p:ph idx="1" type="body"/>
          </p:nvPr>
        </p:nvSpPr>
        <p:spPr>
          <a:xfrm>
            <a:off x="548640" y="2029968"/>
            <a:ext cx="5281506" cy="414813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8"/>
          <p:cNvSpPr txBox="1"/>
          <p:nvPr>
            <p:ph idx="2" type="body"/>
          </p:nvPr>
        </p:nvSpPr>
        <p:spPr>
          <a:xfrm>
            <a:off x="6257928" y="2029968"/>
            <a:ext cx="5281506" cy="414813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18"/>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8"/>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8"/>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19"/>
          <p:cNvSpPr txBox="1"/>
          <p:nvPr>
            <p:ph type="title"/>
          </p:nvPr>
        </p:nvSpPr>
        <p:spPr>
          <a:xfrm>
            <a:off x="552659" y="950976"/>
            <a:ext cx="10802729" cy="881796"/>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9"/>
          <p:cNvSpPr txBox="1"/>
          <p:nvPr>
            <p:ph idx="1" type="body"/>
          </p:nvPr>
        </p:nvSpPr>
        <p:spPr>
          <a:xfrm>
            <a:off x="542918" y="1832772"/>
            <a:ext cx="5281507" cy="742638"/>
          </a:xfrm>
          <a:prstGeom prst="rect">
            <a:avLst/>
          </a:prstGeom>
          <a:noFill/>
          <a:ln>
            <a:noFill/>
          </a:ln>
        </p:spPr>
        <p:txBody>
          <a:bodyPr anchorCtr="0" anchor="b"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1800"/>
              <a:buNone/>
              <a:defRPr b="1" sz="1800" cap="none"/>
            </a:lvl1pPr>
            <a:lvl2pPr indent="-228600" lvl="1" marL="914400" algn="l">
              <a:lnSpc>
                <a:spcPct val="120000"/>
              </a:lnSpc>
              <a:spcBef>
                <a:spcPts val="500"/>
              </a:spcBef>
              <a:spcAft>
                <a:spcPts val="0"/>
              </a:spcAft>
              <a:buClr>
                <a:schemeClr val="dk1"/>
              </a:buClr>
              <a:buSzPts val="2000"/>
              <a:buNone/>
              <a:defRPr b="1" sz="2000"/>
            </a:lvl2pPr>
            <a:lvl3pPr indent="-228600" lvl="2" marL="1371600" algn="l">
              <a:lnSpc>
                <a:spcPct val="120000"/>
              </a:lnSpc>
              <a:spcBef>
                <a:spcPts val="500"/>
              </a:spcBef>
              <a:spcAft>
                <a:spcPts val="0"/>
              </a:spcAft>
              <a:buClr>
                <a:schemeClr val="dk1"/>
              </a:buClr>
              <a:buSzPts val="1800"/>
              <a:buNone/>
              <a:defRPr b="1" sz="1800"/>
            </a:lvl3pPr>
            <a:lvl4pPr indent="-228600" lvl="3" marL="1828800" algn="l">
              <a:lnSpc>
                <a:spcPct val="120000"/>
              </a:lnSpc>
              <a:spcBef>
                <a:spcPts val="500"/>
              </a:spcBef>
              <a:spcAft>
                <a:spcPts val="0"/>
              </a:spcAft>
              <a:buClr>
                <a:schemeClr val="dk1"/>
              </a:buClr>
              <a:buSzPts val="1600"/>
              <a:buNone/>
              <a:defRPr b="1" sz="1600"/>
            </a:lvl4pPr>
            <a:lvl5pPr indent="-228600" lvl="4" marL="2286000" algn="l">
              <a:lnSpc>
                <a:spcPct val="12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9"/>
          <p:cNvSpPr txBox="1"/>
          <p:nvPr>
            <p:ph idx="2" type="body"/>
          </p:nvPr>
        </p:nvSpPr>
        <p:spPr>
          <a:xfrm>
            <a:off x="548640" y="2600531"/>
            <a:ext cx="528150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9"/>
          <p:cNvSpPr txBox="1"/>
          <p:nvPr>
            <p:ph idx="3" type="body"/>
          </p:nvPr>
        </p:nvSpPr>
        <p:spPr>
          <a:xfrm>
            <a:off x="6257927" y="1832772"/>
            <a:ext cx="5283202" cy="742638"/>
          </a:xfrm>
          <a:prstGeom prst="rect">
            <a:avLst/>
          </a:prstGeom>
          <a:noFill/>
          <a:ln>
            <a:noFill/>
          </a:ln>
        </p:spPr>
        <p:txBody>
          <a:bodyPr anchorCtr="0" anchor="b"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1800"/>
              <a:buNone/>
              <a:defRPr b="1" sz="1800" cap="none"/>
            </a:lvl1pPr>
            <a:lvl2pPr indent="-228600" lvl="1" marL="914400" algn="l">
              <a:lnSpc>
                <a:spcPct val="120000"/>
              </a:lnSpc>
              <a:spcBef>
                <a:spcPts val="500"/>
              </a:spcBef>
              <a:spcAft>
                <a:spcPts val="0"/>
              </a:spcAft>
              <a:buClr>
                <a:schemeClr val="dk1"/>
              </a:buClr>
              <a:buSzPts val="2000"/>
              <a:buNone/>
              <a:defRPr b="1" sz="2000"/>
            </a:lvl2pPr>
            <a:lvl3pPr indent="-228600" lvl="2" marL="1371600" algn="l">
              <a:lnSpc>
                <a:spcPct val="120000"/>
              </a:lnSpc>
              <a:spcBef>
                <a:spcPts val="500"/>
              </a:spcBef>
              <a:spcAft>
                <a:spcPts val="0"/>
              </a:spcAft>
              <a:buClr>
                <a:schemeClr val="dk1"/>
              </a:buClr>
              <a:buSzPts val="1800"/>
              <a:buNone/>
              <a:defRPr b="1" sz="1800"/>
            </a:lvl3pPr>
            <a:lvl4pPr indent="-228600" lvl="3" marL="1828800" algn="l">
              <a:lnSpc>
                <a:spcPct val="120000"/>
              </a:lnSpc>
              <a:spcBef>
                <a:spcPts val="500"/>
              </a:spcBef>
              <a:spcAft>
                <a:spcPts val="0"/>
              </a:spcAft>
              <a:buClr>
                <a:schemeClr val="dk1"/>
              </a:buClr>
              <a:buSzPts val="1600"/>
              <a:buNone/>
              <a:defRPr b="1" sz="1600"/>
            </a:lvl4pPr>
            <a:lvl5pPr indent="-228600" lvl="4" marL="2286000" algn="l">
              <a:lnSpc>
                <a:spcPct val="12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19"/>
          <p:cNvSpPr txBox="1"/>
          <p:nvPr>
            <p:ph idx="4" type="body"/>
          </p:nvPr>
        </p:nvSpPr>
        <p:spPr>
          <a:xfrm>
            <a:off x="6257927" y="2600531"/>
            <a:ext cx="5283202"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Clr>
                <a:schemeClr val="dk1"/>
              </a:buClr>
              <a:buSzPts val="1800"/>
              <a:buChar char="•"/>
              <a:defRPr/>
            </a:lvl1pPr>
            <a:lvl2pPr indent="-342900" lvl="1" marL="914400" algn="l">
              <a:lnSpc>
                <a:spcPct val="120000"/>
              </a:lnSpc>
              <a:spcBef>
                <a:spcPts val="500"/>
              </a:spcBef>
              <a:spcAft>
                <a:spcPts val="0"/>
              </a:spcAft>
              <a:buClr>
                <a:schemeClr val="dk1"/>
              </a:buClr>
              <a:buSzPts val="1800"/>
              <a:buChar char="•"/>
              <a:defRPr/>
            </a:lvl2pPr>
            <a:lvl3pPr indent="-342900" lvl="2" marL="1371600" algn="l">
              <a:lnSpc>
                <a:spcPct val="120000"/>
              </a:lnSpc>
              <a:spcBef>
                <a:spcPts val="500"/>
              </a:spcBef>
              <a:spcAft>
                <a:spcPts val="0"/>
              </a:spcAft>
              <a:buClr>
                <a:schemeClr val="dk1"/>
              </a:buClr>
              <a:buSzPts val="1800"/>
              <a:buChar char="•"/>
              <a:defRPr/>
            </a:lvl3pPr>
            <a:lvl4pPr indent="-342900" lvl="3" marL="1828800" algn="l">
              <a:lnSpc>
                <a:spcPct val="120000"/>
              </a:lnSpc>
              <a:spcBef>
                <a:spcPts val="500"/>
              </a:spcBef>
              <a:spcAft>
                <a:spcPts val="0"/>
              </a:spcAft>
              <a:buClr>
                <a:schemeClr val="dk1"/>
              </a:buClr>
              <a:buSzPts val="1800"/>
              <a:buChar char="•"/>
              <a:defRPr/>
            </a:lvl4pPr>
            <a:lvl5pPr indent="-342900" lvl="4" marL="2286000" algn="l">
              <a:lnSpc>
                <a:spcPct val="12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9"/>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9"/>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9"/>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20"/>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20"/>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0"/>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0"/>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21"/>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1"/>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1"/>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22"/>
          <p:cNvSpPr txBox="1"/>
          <p:nvPr>
            <p:ph type="title"/>
          </p:nvPr>
        </p:nvSpPr>
        <p:spPr>
          <a:xfrm>
            <a:off x="548640" y="952500"/>
            <a:ext cx="4124084" cy="2362200"/>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22"/>
          <p:cNvSpPr txBox="1"/>
          <p:nvPr>
            <p:ph idx="1" type="body"/>
          </p:nvPr>
        </p:nvSpPr>
        <p:spPr>
          <a:xfrm>
            <a:off x="5600700" y="952500"/>
            <a:ext cx="5934074" cy="4908551"/>
          </a:xfrm>
          <a:prstGeom prst="rect">
            <a:avLst/>
          </a:prstGeom>
          <a:noFill/>
          <a:ln>
            <a:noFill/>
          </a:ln>
        </p:spPr>
        <p:txBody>
          <a:bodyPr anchorCtr="0" anchor="t" bIns="45700" lIns="91425" spcFirstLastPara="1" rIns="91425" wrap="square" tIns="45700">
            <a:normAutofit/>
          </a:bodyPr>
          <a:lstStyle>
            <a:lvl1pPr indent="-431800" lvl="0" marL="457200" algn="l">
              <a:lnSpc>
                <a:spcPct val="120000"/>
              </a:lnSpc>
              <a:spcBef>
                <a:spcPts val="1000"/>
              </a:spcBef>
              <a:spcAft>
                <a:spcPts val="0"/>
              </a:spcAft>
              <a:buClr>
                <a:schemeClr val="dk1"/>
              </a:buClr>
              <a:buSzPts val="3200"/>
              <a:buChar char="•"/>
              <a:defRPr sz="3200"/>
            </a:lvl1pPr>
            <a:lvl2pPr indent="-406400" lvl="1" marL="914400" algn="l">
              <a:lnSpc>
                <a:spcPct val="120000"/>
              </a:lnSpc>
              <a:spcBef>
                <a:spcPts val="500"/>
              </a:spcBef>
              <a:spcAft>
                <a:spcPts val="0"/>
              </a:spcAft>
              <a:buClr>
                <a:schemeClr val="dk1"/>
              </a:buClr>
              <a:buSzPts val="2800"/>
              <a:buChar char="•"/>
              <a:defRPr sz="2800"/>
            </a:lvl2pPr>
            <a:lvl3pPr indent="-381000" lvl="2" marL="1371600" algn="l">
              <a:lnSpc>
                <a:spcPct val="120000"/>
              </a:lnSpc>
              <a:spcBef>
                <a:spcPts val="500"/>
              </a:spcBef>
              <a:spcAft>
                <a:spcPts val="0"/>
              </a:spcAft>
              <a:buClr>
                <a:schemeClr val="dk1"/>
              </a:buClr>
              <a:buSzPts val="2400"/>
              <a:buChar char="•"/>
              <a:defRPr sz="2400"/>
            </a:lvl3pPr>
            <a:lvl4pPr indent="-355600" lvl="3" marL="1828800" algn="l">
              <a:lnSpc>
                <a:spcPct val="120000"/>
              </a:lnSpc>
              <a:spcBef>
                <a:spcPts val="500"/>
              </a:spcBef>
              <a:spcAft>
                <a:spcPts val="0"/>
              </a:spcAft>
              <a:buClr>
                <a:schemeClr val="dk1"/>
              </a:buClr>
              <a:buSzPts val="2000"/>
              <a:buChar char="•"/>
              <a:defRPr sz="2000"/>
            </a:lvl4pPr>
            <a:lvl5pPr indent="-355600" lvl="4" marL="2286000" algn="l">
              <a:lnSpc>
                <a:spcPct val="12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3" name="Google Shape;63;p22"/>
          <p:cNvSpPr txBox="1"/>
          <p:nvPr>
            <p:ph idx="2" type="body"/>
          </p:nvPr>
        </p:nvSpPr>
        <p:spPr>
          <a:xfrm>
            <a:off x="548641" y="3429000"/>
            <a:ext cx="4124084" cy="2439987"/>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1600"/>
              <a:buNone/>
              <a:defRPr sz="1600"/>
            </a:lvl1pPr>
            <a:lvl2pPr indent="-228600" lvl="1" marL="914400" algn="l">
              <a:lnSpc>
                <a:spcPct val="120000"/>
              </a:lnSpc>
              <a:spcBef>
                <a:spcPts val="500"/>
              </a:spcBef>
              <a:spcAft>
                <a:spcPts val="0"/>
              </a:spcAft>
              <a:buClr>
                <a:schemeClr val="dk1"/>
              </a:buClr>
              <a:buSzPts val="1400"/>
              <a:buNone/>
              <a:defRPr sz="1400"/>
            </a:lvl2pPr>
            <a:lvl3pPr indent="-228600" lvl="2" marL="1371600" algn="l">
              <a:lnSpc>
                <a:spcPct val="120000"/>
              </a:lnSpc>
              <a:spcBef>
                <a:spcPts val="500"/>
              </a:spcBef>
              <a:spcAft>
                <a:spcPts val="0"/>
              </a:spcAft>
              <a:buClr>
                <a:schemeClr val="dk1"/>
              </a:buClr>
              <a:buSzPts val="1200"/>
              <a:buNone/>
              <a:defRPr sz="1200"/>
            </a:lvl3pPr>
            <a:lvl4pPr indent="-228600" lvl="3" marL="1828800" algn="l">
              <a:lnSpc>
                <a:spcPct val="120000"/>
              </a:lnSpc>
              <a:spcBef>
                <a:spcPts val="500"/>
              </a:spcBef>
              <a:spcAft>
                <a:spcPts val="0"/>
              </a:spcAft>
              <a:buClr>
                <a:schemeClr val="dk1"/>
              </a:buClr>
              <a:buSzPts val="1000"/>
              <a:buNone/>
              <a:defRPr sz="1000"/>
            </a:lvl4pPr>
            <a:lvl5pPr indent="-228600" lvl="4" marL="2286000" algn="l">
              <a:lnSpc>
                <a:spcPct val="12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22"/>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2"/>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7" name="Shape 67"/>
        <p:cNvGrpSpPr/>
        <p:nvPr/>
      </p:nvGrpSpPr>
      <p:grpSpPr>
        <a:xfrm>
          <a:off x="0" y="0"/>
          <a:ext cx="0" cy="0"/>
          <a:chOff x="0" y="0"/>
          <a:chExt cx="0" cy="0"/>
        </a:xfrm>
      </p:grpSpPr>
      <p:sp>
        <p:nvSpPr>
          <p:cNvPr id="68" name="Google Shape;68;p23"/>
          <p:cNvSpPr txBox="1"/>
          <p:nvPr>
            <p:ph type="title"/>
          </p:nvPr>
        </p:nvSpPr>
        <p:spPr>
          <a:xfrm>
            <a:off x="548641" y="952500"/>
            <a:ext cx="4124084" cy="2397918"/>
          </a:xfrm>
          <a:prstGeom prst="rect">
            <a:avLst/>
          </a:prstGeom>
          <a:noFill/>
          <a:ln>
            <a:noFill/>
          </a:ln>
        </p:spPr>
        <p:txBody>
          <a:bodyPr anchorCtr="0" anchor="t" bIns="45700" lIns="91425" spcFirstLastPara="1" rIns="91425" wrap="square" tIns="45700">
            <a:normAutofit/>
          </a:bodyPr>
          <a:lstStyle>
            <a:lvl1pPr lvl="0" algn="l">
              <a:lnSpc>
                <a:spcPct val="85000"/>
              </a:lnSpc>
              <a:spcBef>
                <a:spcPts val="0"/>
              </a:spcBef>
              <a:spcAft>
                <a:spcPts val="0"/>
              </a:spcAft>
              <a:buClr>
                <a:schemeClr val="accent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23"/>
          <p:cNvSpPr/>
          <p:nvPr>
            <p:ph idx="2" type="pic"/>
          </p:nvPr>
        </p:nvSpPr>
        <p:spPr>
          <a:xfrm>
            <a:off x="5522119" y="987425"/>
            <a:ext cx="6022181" cy="4873625"/>
          </a:xfrm>
          <a:prstGeom prst="rect">
            <a:avLst/>
          </a:prstGeom>
          <a:noFill/>
          <a:ln>
            <a:noFill/>
          </a:ln>
        </p:spPr>
      </p:sp>
      <p:sp>
        <p:nvSpPr>
          <p:cNvPr id="70" name="Google Shape;70;p23"/>
          <p:cNvSpPr txBox="1"/>
          <p:nvPr>
            <p:ph idx="1" type="body"/>
          </p:nvPr>
        </p:nvSpPr>
        <p:spPr>
          <a:xfrm>
            <a:off x="548641" y="3429000"/>
            <a:ext cx="4124084" cy="2439988"/>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Clr>
                <a:schemeClr val="dk1"/>
              </a:buClr>
              <a:buSzPts val="1600"/>
              <a:buNone/>
              <a:defRPr sz="1600"/>
            </a:lvl1pPr>
            <a:lvl2pPr indent="-228600" lvl="1" marL="914400" algn="l">
              <a:lnSpc>
                <a:spcPct val="120000"/>
              </a:lnSpc>
              <a:spcBef>
                <a:spcPts val="500"/>
              </a:spcBef>
              <a:spcAft>
                <a:spcPts val="0"/>
              </a:spcAft>
              <a:buClr>
                <a:schemeClr val="dk1"/>
              </a:buClr>
              <a:buSzPts val="1400"/>
              <a:buNone/>
              <a:defRPr sz="1400"/>
            </a:lvl2pPr>
            <a:lvl3pPr indent="-228600" lvl="2" marL="1371600" algn="l">
              <a:lnSpc>
                <a:spcPct val="120000"/>
              </a:lnSpc>
              <a:spcBef>
                <a:spcPts val="500"/>
              </a:spcBef>
              <a:spcAft>
                <a:spcPts val="0"/>
              </a:spcAft>
              <a:buClr>
                <a:schemeClr val="dk1"/>
              </a:buClr>
              <a:buSzPts val="1200"/>
              <a:buNone/>
              <a:defRPr sz="1200"/>
            </a:lvl3pPr>
            <a:lvl4pPr indent="-228600" lvl="3" marL="1828800" algn="l">
              <a:lnSpc>
                <a:spcPct val="120000"/>
              </a:lnSpc>
              <a:spcBef>
                <a:spcPts val="500"/>
              </a:spcBef>
              <a:spcAft>
                <a:spcPts val="0"/>
              </a:spcAft>
              <a:buClr>
                <a:schemeClr val="dk1"/>
              </a:buClr>
              <a:buSzPts val="1000"/>
              <a:buNone/>
              <a:defRPr sz="1000"/>
            </a:lvl4pPr>
            <a:lvl5pPr indent="-228600" lvl="4" marL="2286000" algn="l">
              <a:lnSpc>
                <a:spcPct val="12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23"/>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lvl1pPr lvl="0" marR="0" rtl="0" algn="l">
              <a:lnSpc>
                <a:spcPct val="85000"/>
              </a:lnSpc>
              <a:spcBef>
                <a:spcPts val="0"/>
              </a:spcBef>
              <a:spcAft>
                <a:spcPts val="0"/>
              </a:spcAft>
              <a:buClr>
                <a:schemeClr val="accent1"/>
              </a:buClr>
              <a:buSzPts val="3600"/>
              <a:buFont typeface="Arial"/>
              <a:buNone/>
              <a:defRPr b="0" i="0" sz="3600" u="none" cap="none" strike="noStrik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4"/>
          <p:cNvSpPr txBox="1"/>
          <p:nvPr>
            <p:ph idx="1" type="body"/>
          </p:nvPr>
        </p:nvSpPr>
        <p:spPr>
          <a:xfrm>
            <a:off x="548641" y="2028826"/>
            <a:ext cx="10995660" cy="4029074"/>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20000"/>
              </a:lnSpc>
              <a:spcBef>
                <a:spcPts val="1000"/>
              </a:spcBef>
              <a:spcAft>
                <a:spcPts val="0"/>
              </a:spcAft>
              <a:buClr>
                <a:schemeClr val="dk1"/>
              </a:buClr>
              <a:buSzPts val="2000"/>
              <a:buFont typeface="Arial"/>
              <a:buChar char="•"/>
              <a:defRPr b="0" i="0" sz="2000" u="none" cap="none" strike="noStrike">
                <a:solidFill>
                  <a:schemeClr val="dk1"/>
                </a:solidFill>
                <a:latin typeface="Open Sans Light"/>
                <a:ea typeface="Open Sans Light"/>
                <a:cs typeface="Open Sans Light"/>
                <a:sym typeface="Open Sans Light"/>
              </a:defRPr>
            </a:lvl1pPr>
            <a:lvl2pPr indent="-342900" lvl="1" marL="914400" marR="0" rtl="0" algn="l">
              <a:lnSpc>
                <a:spcPct val="12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2pPr>
            <a:lvl3pPr indent="-330200" lvl="2" marL="1371600" marR="0" rtl="0" algn="l">
              <a:lnSpc>
                <a:spcPct val="120000"/>
              </a:lnSpc>
              <a:spcBef>
                <a:spcPts val="500"/>
              </a:spcBef>
              <a:spcAft>
                <a:spcPts val="0"/>
              </a:spcAft>
              <a:buClr>
                <a:schemeClr val="dk1"/>
              </a:buClr>
              <a:buSzPts val="1600"/>
              <a:buFont typeface="Arial"/>
              <a:buChar char="•"/>
              <a:defRPr b="0" i="0" sz="1600" u="none" cap="none" strike="noStrike">
                <a:solidFill>
                  <a:schemeClr val="dk1"/>
                </a:solidFill>
                <a:latin typeface="Open Sans Light"/>
                <a:ea typeface="Open Sans Light"/>
                <a:cs typeface="Open Sans Light"/>
                <a:sym typeface="Open Sans Light"/>
              </a:defRPr>
            </a:lvl3pPr>
            <a:lvl4pPr indent="-317500" lvl="3" marL="18288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Open Sans Light"/>
                <a:ea typeface="Open Sans Light"/>
                <a:cs typeface="Open Sans Light"/>
                <a:sym typeface="Open Sans Light"/>
              </a:defRPr>
            </a:lvl4pPr>
            <a:lvl5pPr indent="-317500" lvl="4" marL="2286000" marR="0" rtl="0" algn="l">
              <a:lnSpc>
                <a:spcPct val="120000"/>
              </a:lnSpc>
              <a:spcBef>
                <a:spcPts val="500"/>
              </a:spcBef>
              <a:spcAft>
                <a:spcPts val="0"/>
              </a:spcAft>
              <a:buClr>
                <a:schemeClr val="dk1"/>
              </a:buClr>
              <a:buSzPts val="1400"/>
              <a:buFont typeface="Arial"/>
              <a:buChar char="•"/>
              <a:defRPr b="0" i="0" sz="1400" u="none" cap="none" strike="noStrike">
                <a:solidFill>
                  <a:schemeClr val="dk1"/>
                </a:solidFill>
                <a:latin typeface="Open Sans Light"/>
                <a:ea typeface="Open Sans Light"/>
                <a:cs typeface="Open Sans Light"/>
                <a:sym typeface="Open Sans Light"/>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Light"/>
                <a:ea typeface="Open Sans Light"/>
                <a:cs typeface="Open Sans Light"/>
                <a:sym typeface="Open Sans Light"/>
              </a:defRPr>
            </a:lvl9pPr>
          </a:lstStyle>
          <a:p/>
        </p:txBody>
      </p:sp>
      <p:sp>
        <p:nvSpPr>
          <p:cNvPr id="12" name="Google Shape;12;p14"/>
          <p:cNvSpPr txBox="1"/>
          <p:nvPr>
            <p:ph idx="10" type="dt"/>
          </p:nvPr>
        </p:nvSpPr>
        <p:spPr>
          <a:xfrm>
            <a:off x="588729" y="6449535"/>
            <a:ext cx="2983095" cy="308453"/>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dk1"/>
                </a:solidFill>
                <a:latin typeface="Open Sans Light"/>
                <a:ea typeface="Open Sans Light"/>
                <a:cs typeface="Open Sans Light"/>
                <a:sym typeface="Open Sans Light"/>
              </a:defRPr>
            </a:lvl1pPr>
            <a:lvl2pPr lvl="1"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2pPr>
            <a:lvl3pPr lvl="2"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3pPr>
            <a:lvl4pPr lvl="3"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4pPr>
            <a:lvl5pPr lvl="4"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5pPr>
            <a:lvl6pPr lvl="5"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6pPr>
            <a:lvl7pPr lvl="6"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7pPr>
            <a:lvl8pPr lvl="7"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8pPr>
            <a:lvl9pPr lvl="8"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9pPr>
          </a:lstStyle>
          <a:p/>
        </p:txBody>
      </p:sp>
      <p:sp>
        <p:nvSpPr>
          <p:cNvPr id="13" name="Google Shape;13;p14"/>
          <p:cNvSpPr txBox="1"/>
          <p:nvPr>
            <p:ph idx="11" type="ftr"/>
          </p:nvPr>
        </p:nvSpPr>
        <p:spPr>
          <a:xfrm>
            <a:off x="557924" y="173776"/>
            <a:ext cx="4114800" cy="3651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dk1"/>
                </a:solidFill>
                <a:latin typeface="Open Sans Light"/>
                <a:ea typeface="Open Sans Light"/>
                <a:cs typeface="Open Sans Light"/>
                <a:sym typeface="Open Sans Light"/>
              </a:defRPr>
            </a:lvl1pPr>
            <a:lvl2pPr lvl="1"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2pPr>
            <a:lvl3pPr lvl="2"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3pPr>
            <a:lvl4pPr lvl="3"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4pPr>
            <a:lvl5pPr lvl="4"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5pPr>
            <a:lvl6pPr lvl="5"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6pPr>
            <a:lvl7pPr lvl="6"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7pPr>
            <a:lvl8pPr lvl="7"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8pPr>
            <a:lvl9pPr lvl="8" marR="0" rtl="0" algn="l">
              <a:spcBef>
                <a:spcPts val="0"/>
              </a:spcBef>
              <a:spcAft>
                <a:spcPts val="0"/>
              </a:spcAft>
              <a:buSzPts val="1400"/>
              <a:buNone/>
              <a:defRPr b="0" i="0" sz="1800" u="none" cap="none" strike="noStrike">
                <a:solidFill>
                  <a:schemeClr val="dk1"/>
                </a:solidFill>
                <a:latin typeface="Open Sans Light"/>
                <a:ea typeface="Open Sans Light"/>
                <a:cs typeface="Open Sans Light"/>
                <a:sym typeface="Open Sans Light"/>
              </a:defRPr>
            </a:lvl9pPr>
          </a:lstStyle>
          <a:p/>
        </p:txBody>
      </p:sp>
      <p:sp>
        <p:nvSpPr>
          <p:cNvPr id="14" name="Google Shape;14;p14"/>
          <p:cNvSpPr txBox="1"/>
          <p:nvPr>
            <p:ph idx="12" type="sldNum"/>
          </p:nvPr>
        </p:nvSpPr>
        <p:spPr>
          <a:xfrm>
            <a:off x="10710710" y="6449535"/>
            <a:ext cx="932279" cy="308453"/>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900" u="none" cap="none" strike="noStrike">
                <a:solidFill>
                  <a:schemeClr val="dk1"/>
                </a:solidFill>
                <a:latin typeface="Open Sans Light"/>
                <a:ea typeface="Open Sans Light"/>
                <a:cs typeface="Open Sans Light"/>
                <a:sym typeface="Open Sans Light"/>
              </a:defRPr>
            </a:lvl1pPr>
            <a:lvl2pPr indent="0" lvl="1" marL="0" marR="0" rtl="0" algn="r">
              <a:spcBef>
                <a:spcPts val="0"/>
              </a:spcBef>
              <a:buNone/>
              <a:defRPr b="0" i="0" sz="900" u="none" cap="none" strike="noStrike">
                <a:solidFill>
                  <a:schemeClr val="dk1"/>
                </a:solidFill>
                <a:latin typeface="Open Sans Light"/>
                <a:ea typeface="Open Sans Light"/>
                <a:cs typeface="Open Sans Light"/>
                <a:sym typeface="Open Sans Light"/>
              </a:defRPr>
            </a:lvl2pPr>
            <a:lvl3pPr indent="0" lvl="2" marL="0" marR="0" rtl="0" algn="r">
              <a:spcBef>
                <a:spcPts val="0"/>
              </a:spcBef>
              <a:buNone/>
              <a:defRPr b="0" i="0" sz="900" u="none" cap="none" strike="noStrike">
                <a:solidFill>
                  <a:schemeClr val="dk1"/>
                </a:solidFill>
                <a:latin typeface="Open Sans Light"/>
                <a:ea typeface="Open Sans Light"/>
                <a:cs typeface="Open Sans Light"/>
                <a:sym typeface="Open Sans Light"/>
              </a:defRPr>
            </a:lvl3pPr>
            <a:lvl4pPr indent="0" lvl="3" marL="0" marR="0" rtl="0" algn="r">
              <a:spcBef>
                <a:spcPts val="0"/>
              </a:spcBef>
              <a:buNone/>
              <a:defRPr b="0" i="0" sz="900" u="none" cap="none" strike="noStrike">
                <a:solidFill>
                  <a:schemeClr val="dk1"/>
                </a:solidFill>
                <a:latin typeface="Open Sans Light"/>
                <a:ea typeface="Open Sans Light"/>
                <a:cs typeface="Open Sans Light"/>
                <a:sym typeface="Open Sans Light"/>
              </a:defRPr>
            </a:lvl4pPr>
            <a:lvl5pPr indent="0" lvl="4" marL="0" marR="0" rtl="0" algn="r">
              <a:spcBef>
                <a:spcPts val="0"/>
              </a:spcBef>
              <a:buNone/>
              <a:defRPr b="0" i="0" sz="900" u="none" cap="none" strike="noStrike">
                <a:solidFill>
                  <a:schemeClr val="dk1"/>
                </a:solidFill>
                <a:latin typeface="Open Sans Light"/>
                <a:ea typeface="Open Sans Light"/>
                <a:cs typeface="Open Sans Light"/>
                <a:sym typeface="Open Sans Light"/>
              </a:defRPr>
            </a:lvl5pPr>
            <a:lvl6pPr indent="0" lvl="5" marL="0" marR="0" rtl="0" algn="r">
              <a:spcBef>
                <a:spcPts val="0"/>
              </a:spcBef>
              <a:buNone/>
              <a:defRPr b="0" i="0" sz="900" u="none" cap="none" strike="noStrike">
                <a:solidFill>
                  <a:schemeClr val="dk1"/>
                </a:solidFill>
                <a:latin typeface="Open Sans Light"/>
                <a:ea typeface="Open Sans Light"/>
                <a:cs typeface="Open Sans Light"/>
                <a:sym typeface="Open Sans Light"/>
              </a:defRPr>
            </a:lvl6pPr>
            <a:lvl7pPr indent="0" lvl="6" marL="0" marR="0" rtl="0" algn="r">
              <a:spcBef>
                <a:spcPts val="0"/>
              </a:spcBef>
              <a:buNone/>
              <a:defRPr b="0" i="0" sz="900" u="none" cap="none" strike="noStrike">
                <a:solidFill>
                  <a:schemeClr val="dk1"/>
                </a:solidFill>
                <a:latin typeface="Open Sans Light"/>
                <a:ea typeface="Open Sans Light"/>
                <a:cs typeface="Open Sans Light"/>
                <a:sym typeface="Open Sans Light"/>
              </a:defRPr>
            </a:lvl7pPr>
            <a:lvl8pPr indent="0" lvl="7" marL="0" marR="0" rtl="0" algn="r">
              <a:spcBef>
                <a:spcPts val="0"/>
              </a:spcBef>
              <a:buNone/>
              <a:defRPr b="0" i="0" sz="900" u="none" cap="none" strike="noStrike">
                <a:solidFill>
                  <a:schemeClr val="dk1"/>
                </a:solidFill>
                <a:latin typeface="Open Sans Light"/>
                <a:ea typeface="Open Sans Light"/>
                <a:cs typeface="Open Sans Light"/>
                <a:sym typeface="Open Sans Light"/>
              </a:defRPr>
            </a:lvl8pPr>
            <a:lvl9pPr indent="0" lvl="8" marL="0" marR="0" rtl="0" algn="r">
              <a:spcBef>
                <a:spcPts val="0"/>
              </a:spcBef>
              <a:buNone/>
              <a:defRPr b="0" i="0" sz="900" u="none" cap="none" strike="noStrike">
                <a:solidFill>
                  <a:schemeClr val="dk1"/>
                </a:solidFill>
                <a:latin typeface="Open Sans Light"/>
                <a:ea typeface="Open Sans Light"/>
                <a:cs typeface="Open Sans Light"/>
                <a:sym typeface="Open Sans Light"/>
              </a:defRPr>
            </a:lvl9pPr>
          </a:lstStyle>
          <a:p>
            <a:pPr indent="0" lvl="0" marL="0" rtl="0" algn="r">
              <a:spcBef>
                <a:spcPts val="0"/>
              </a:spcBef>
              <a:spcAft>
                <a:spcPts val="0"/>
              </a:spcAft>
              <a:buNone/>
            </a:pPr>
            <a:fld id="{00000000-1234-1234-1234-123412341234}" type="slidenum">
              <a:rPr lang="en-US"/>
              <a:t>‹#›</a:t>
            </a:fld>
            <a:endParaRPr/>
          </a:p>
        </p:txBody>
      </p:sp>
      <p:cxnSp>
        <p:nvCxnSpPr>
          <p:cNvPr id="15" name="Google Shape;15;p14"/>
          <p:cNvCxnSpPr/>
          <p:nvPr/>
        </p:nvCxnSpPr>
        <p:spPr>
          <a:xfrm>
            <a:off x="643467" y="678719"/>
            <a:ext cx="10905066" cy="0"/>
          </a:xfrm>
          <a:prstGeom prst="straightConnector1">
            <a:avLst/>
          </a:prstGeom>
          <a:noFill/>
          <a:ln cap="flat" cmpd="sng" w="38100">
            <a:solidFill>
              <a:schemeClr val="accent1"/>
            </a:solidFill>
            <a:prstDash val="solid"/>
            <a:miter lim="800000"/>
            <a:headEnd len="sm" w="sm" type="none"/>
            <a:tailEnd len="sm" w="sm" type="none"/>
          </a:ln>
        </p:spPr>
      </p:cxnSp>
      <p:cxnSp>
        <p:nvCxnSpPr>
          <p:cNvPr id="16" name="Google Shape;16;p14"/>
          <p:cNvCxnSpPr/>
          <p:nvPr/>
        </p:nvCxnSpPr>
        <p:spPr>
          <a:xfrm>
            <a:off x="643467" y="6309695"/>
            <a:ext cx="10905066" cy="0"/>
          </a:xfrm>
          <a:prstGeom prst="straightConnector1">
            <a:avLst/>
          </a:prstGeom>
          <a:noFill/>
          <a:ln cap="flat" cmpd="sng" w="9525">
            <a:solidFill>
              <a:schemeClr val="dk1"/>
            </a:solidFill>
            <a:prstDash val="solid"/>
            <a:miter lim="800000"/>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hyperlink" Target="https://www.mda.state.mn.us/funding" TargetMode="External"/><Relationship Id="rId5" Type="http://schemas.openxmlformats.org/officeDocument/2006/relationships/hyperlink" Target="https://millcityfarmersmarket.org/grants/#next-stage-grant" TargetMode="External"/><Relationship Id="rId6" Type="http://schemas.openxmlformats.org/officeDocument/2006/relationships/hyperlink" Target="https://www.compeer.com/investing-in-rural-communities/giving-back/grants/beginning-with-compeer" TargetMode="External"/><Relationship Id="rId7" Type="http://schemas.openxmlformats.org/officeDocument/2006/relationships/hyperlink" Target="https://www.lakewinds.coop/loff-grant-applicatio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www.lakewinds.coop/loff-grant-applica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vmlDrawing" Target="../drawings/vmlDrawing1.vml"/><Relationship Id="rId4" Type="http://schemas.openxmlformats.org/officeDocument/2006/relationships/image" Target="../media/image1.jpg"/><Relationship Id="rId5" Type="http://schemas.openxmlformats.org/officeDocument/2006/relationships/package" Target="../embeddings/Microsoft_Excel_Sheet1.xlsx"/><Relationship Id="rId6" Type="http://schemas.openxmlformats.org/officeDocument/2006/relationships/package" Target="../embeddings/Microsoft_Excel_Sheet1.xlsx"/><Relationship Id="rId7"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
          <p:cNvSpPr txBox="1"/>
          <p:nvPr>
            <p:ph type="title"/>
          </p:nvPr>
        </p:nvSpPr>
        <p:spPr>
          <a:xfrm>
            <a:off x="598170" y="2890075"/>
            <a:ext cx="10995600" cy="1077900"/>
          </a:xfrm>
          <a:prstGeom prst="rect">
            <a:avLst/>
          </a:prstGeom>
          <a:noFill/>
          <a:ln>
            <a:noFill/>
          </a:ln>
        </p:spPr>
        <p:txBody>
          <a:bodyPr anchorCtr="0" anchor="t" bIns="45700" lIns="91425" spcFirstLastPara="1" rIns="91425" wrap="square" tIns="45700">
            <a:normAutofit fontScale="90000"/>
          </a:bodyPr>
          <a:lstStyle/>
          <a:p>
            <a:pPr indent="0" lvl="0" marL="0" rtl="0" algn="ctr">
              <a:lnSpc>
                <a:spcPct val="85000"/>
              </a:lnSpc>
              <a:spcBef>
                <a:spcPts val="0"/>
              </a:spcBef>
              <a:spcAft>
                <a:spcPts val="0"/>
              </a:spcAft>
              <a:buClr>
                <a:schemeClr val="accent1"/>
              </a:buClr>
              <a:buSzPct val="100000"/>
              <a:buFont typeface="Arial"/>
              <a:buNone/>
            </a:pPr>
            <a:r>
              <a:rPr lang="en-US" sz="3600" cap="none">
                <a:solidFill>
                  <a:schemeClr val="accent1"/>
                </a:solidFill>
                <a:latin typeface="Arial"/>
                <a:ea typeface="Arial"/>
                <a:cs typeface="Arial"/>
                <a:sym typeface="Arial"/>
              </a:rPr>
              <a:t>GRANT WRITING BASICS</a:t>
            </a:r>
            <a:br>
              <a:rPr lang="en-US" sz="3600" cap="none">
                <a:solidFill>
                  <a:schemeClr val="accent1"/>
                </a:solidFill>
                <a:latin typeface="Arial"/>
                <a:ea typeface="Arial"/>
                <a:cs typeface="Arial"/>
                <a:sym typeface="Arial"/>
              </a:rPr>
            </a:br>
            <a:r>
              <a:rPr lang="en-US" sz="3600" cap="none">
                <a:solidFill>
                  <a:schemeClr val="accent1"/>
                </a:solidFill>
                <a:latin typeface="Arial"/>
                <a:ea typeface="Arial"/>
                <a:cs typeface="Arial"/>
                <a:sym typeface="Arial"/>
              </a:rPr>
              <a:t> </a:t>
            </a:r>
            <a:r>
              <a:rPr lang="en-US" sz="1200" cap="none">
                <a:solidFill>
                  <a:schemeClr val="accent1"/>
                </a:solidFill>
                <a:latin typeface="Arial"/>
                <a:ea typeface="Arial"/>
                <a:cs typeface="Arial"/>
                <a:sym typeface="Arial"/>
              </a:rPr>
              <a:t>BY MOSES MOMANYI, KILIMO MN</a:t>
            </a:r>
            <a:br>
              <a:rPr lang="en-US" sz="1200" cap="none">
                <a:solidFill>
                  <a:schemeClr val="accent1"/>
                </a:solidFill>
                <a:latin typeface="Arial"/>
                <a:ea typeface="Arial"/>
                <a:cs typeface="Arial"/>
                <a:sym typeface="Arial"/>
              </a:rPr>
            </a:br>
            <a:r>
              <a:rPr lang="en-US" sz="1200" cap="none">
                <a:solidFill>
                  <a:schemeClr val="accent1"/>
                </a:solidFill>
                <a:latin typeface="Arial"/>
                <a:ea typeface="Arial"/>
                <a:cs typeface="Arial"/>
                <a:sym typeface="Arial"/>
              </a:rPr>
              <a:t>JANUARY </a:t>
            </a:r>
            <a:r>
              <a:rPr lang="en-US" sz="1200" cap="none">
                <a:solidFill>
                  <a:schemeClr val="accent1"/>
                </a:solidFill>
                <a:latin typeface="Arial"/>
                <a:ea typeface="Arial"/>
                <a:cs typeface="Arial"/>
                <a:sym typeface="Arial"/>
              </a:rPr>
              <a:t>19</a:t>
            </a:r>
            <a:r>
              <a:rPr lang="en-US" sz="1200" cap="none">
                <a:solidFill>
                  <a:schemeClr val="accent1"/>
                </a:solidFill>
                <a:latin typeface="Arial"/>
                <a:ea typeface="Arial"/>
                <a:cs typeface="Arial"/>
                <a:sym typeface="Arial"/>
              </a:rPr>
              <a:t>, 2024</a:t>
            </a:r>
            <a:endParaRPr sz="1200"/>
          </a:p>
        </p:txBody>
      </p:sp>
      <p:pic>
        <p:nvPicPr>
          <p:cNvPr id="91" name="Google Shape;91;p1"/>
          <p:cNvPicPr preferRelativeResize="0"/>
          <p:nvPr/>
        </p:nvPicPr>
        <p:blipFill rotWithShape="1">
          <a:blip r:embed="rId3">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0"/>
          <p:cNvSpPr txBox="1"/>
          <p:nvPr>
            <p:ph type="title"/>
          </p:nvPr>
        </p:nvSpPr>
        <p:spPr>
          <a:xfrm>
            <a:off x="548639" y="950977"/>
            <a:ext cx="10995659" cy="621791"/>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00B050"/>
              </a:buClr>
              <a:buSzPts val="1800"/>
              <a:buFont typeface="Open Sans Light"/>
              <a:buNone/>
            </a:pPr>
            <a:r>
              <a:rPr lang="en-US" sz="1800">
                <a:solidFill>
                  <a:srgbClr val="00B050"/>
                </a:solidFill>
                <a:latin typeface="Open Sans Light"/>
                <a:ea typeface="Open Sans Light"/>
                <a:cs typeface="Open Sans Light"/>
                <a:sym typeface="Open Sans Light"/>
              </a:rPr>
              <a:t>Key elements to grant writing: Letter of Support:</a:t>
            </a:r>
            <a:br>
              <a:rPr lang="en-US" sz="1800">
                <a:solidFill>
                  <a:srgbClr val="00B050"/>
                </a:solidFill>
                <a:latin typeface="Open Sans Light"/>
                <a:ea typeface="Open Sans Light"/>
                <a:cs typeface="Open Sans Light"/>
                <a:sym typeface="Open Sans Light"/>
              </a:rPr>
            </a:br>
            <a:endParaRPr sz="1800">
              <a:solidFill>
                <a:srgbClr val="00B050"/>
              </a:solidFill>
              <a:latin typeface="Open Sans Light"/>
              <a:ea typeface="Open Sans Light"/>
              <a:cs typeface="Open Sans Light"/>
              <a:sym typeface="Open Sans Light"/>
            </a:endParaRPr>
          </a:p>
        </p:txBody>
      </p:sp>
      <p:pic>
        <p:nvPicPr>
          <p:cNvPr id="170" name="Google Shape;170;p10"/>
          <p:cNvPicPr preferRelativeResize="0"/>
          <p:nvPr/>
        </p:nvPicPr>
        <p:blipFill rotWithShape="1">
          <a:blip r:embed="rId3">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
        <p:nvSpPr>
          <p:cNvPr id="171" name="Google Shape;171;p10"/>
          <p:cNvSpPr txBox="1"/>
          <p:nvPr/>
        </p:nvSpPr>
        <p:spPr>
          <a:xfrm>
            <a:off x="384048" y="1670304"/>
            <a:ext cx="11259313" cy="3770376"/>
          </a:xfrm>
          <a:prstGeom prst="rect">
            <a:avLst/>
          </a:prstGeom>
          <a:noFill/>
          <a:ln>
            <a:noFill/>
          </a:ln>
        </p:spPr>
        <p:txBody>
          <a:bodyPr anchorCtr="0" anchor="t" bIns="45700" lIns="91425" spcFirstLastPara="1" rIns="91425" wrap="square" tIns="45700">
            <a:normAutofit/>
          </a:bodyPr>
          <a:lstStyle/>
          <a:p>
            <a:pPr indent="0" lvl="0" marL="0" marR="0" rtl="0" algn="l">
              <a:lnSpc>
                <a:spcPct val="85000"/>
              </a:lnSpc>
              <a:spcBef>
                <a:spcPts val="0"/>
              </a:spcBef>
              <a:spcAft>
                <a:spcPts val="0"/>
              </a:spcAft>
              <a:buClr>
                <a:schemeClr val="dk1"/>
              </a:buClr>
              <a:buSzPts val="1500"/>
              <a:buFont typeface="Open Sans Light"/>
              <a:buNone/>
            </a:pPr>
            <a:r>
              <a:rPr lang="en-US" sz="1500">
                <a:solidFill>
                  <a:schemeClr val="dk1"/>
                </a:solidFill>
                <a:latin typeface="Open Sans Light"/>
                <a:ea typeface="Open Sans Light"/>
                <a:cs typeface="Open Sans Light"/>
                <a:sym typeface="Open Sans Light"/>
              </a:rPr>
              <a:t>Definition: </a:t>
            </a:r>
            <a:endParaRPr/>
          </a:p>
          <a:p>
            <a:pPr indent="0" lvl="0" marL="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0" lvl="0" marL="0" marR="0" rtl="0" algn="l">
              <a:lnSpc>
                <a:spcPct val="85000"/>
              </a:lnSpc>
              <a:spcBef>
                <a:spcPts val="0"/>
              </a:spcBef>
              <a:spcAft>
                <a:spcPts val="0"/>
              </a:spcAft>
              <a:buClr>
                <a:schemeClr val="dk1"/>
              </a:buClr>
              <a:buSzPts val="1500"/>
              <a:buFont typeface="Open Sans Light"/>
              <a:buNone/>
            </a:pPr>
            <a:r>
              <a:rPr lang="en-US" sz="1500">
                <a:solidFill>
                  <a:schemeClr val="dk1"/>
                </a:solidFill>
                <a:latin typeface="Open Sans Light"/>
                <a:ea typeface="Open Sans Light"/>
                <a:cs typeface="Open Sans Light"/>
                <a:sym typeface="Open Sans Light"/>
              </a:rPr>
              <a:t>A letter of support is a formal document written by a collaborating partner, endorsing and expressing commitment to the proposed project. It serves as tangible evidence of collaboration and community backing.</a:t>
            </a:r>
            <a:endParaRPr/>
          </a:p>
          <a:p>
            <a:pPr indent="0" lvl="0" marL="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0" lvl="0" marL="0" marR="0" rtl="0" algn="l">
              <a:lnSpc>
                <a:spcPct val="85000"/>
              </a:lnSpc>
              <a:spcBef>
                <a:spcPts val="0"/>
              </a:spcBef>
              <a:spcAft>
                <a:spcPts val="0"/>
              </a:spcAft>
              <a:buClr>
                <a:schemeClr val="dk1"/>
              </a:buClr>
              <a:buSzPts val="1500"/>
              <a:buFont typeface="Open Sans Light"/>
              <a:buNone/>
            </a:pPr>
            <a:r>
              <a:rPr lang="en-US" sz="1500">
                <a:solidFill>
                  <a:schemeClr val="dk1"/>
                </a:solidFill>
                <a:latin typeface="Open Sans Light"/>
                <a:ea typeface="Open Sans Light"/>
                <a:cs typeface="Open Sans Light"/>
                <a:sym typeface="Open Sans Light"/>
              </a:rPr>
              <a:t>Role in the Proposal:</a:t>
            </a:r>
            <a:endParaRPr/>
          </a:p>
          <a:p>
            <a:pPr indent="0" lvl="0" marL="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285750" lvl="0" marL="285750" marR="0" rtl="0" algn="l">
              <a:lnSpc>
                <a:spcPct val="85000"/>
              </a:lnSpc>
              <a:spcBef>
                <a:spcPts val="0"/>
              </a:spcBef>
              <a:spcAft>
                <a:spcPts val="0"/>
              </a:spcAft>
              <a:buClr>
                <a:schemeClr val="dk1"/>
              </a:buClr>
              <a:buSzPts val="1500"/>
              <a:buFont typeface="Arial"/>
              <a:buChar char="•"/>
            </a:pPr>
            <a:r>
              <a:rPr lang="en-US" sz="1500">
                <a:solidFill>
                  <a:schemeClr val="dk1"/>
                </a:solidFill>
                <a:latin typeface="Open Sans Light"/>
                <a:ea typeface="Open Sans Light"/>
                <a:cs typeface="Open Sans Light"/>
                <a:sym typeface="Open Sans Light"/>
              </a:rPr>
              <a:t>Letters of support are typically included in the appendices or attachments section of the proposal.</a:t>
            </a:r>
            <a:endParaRPr/>
          </a:p>
          <a:p>
            <a:pPr indent="-190500" lvl="0" marL="28575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285750" lvl="0" marL="285750" marR="0" rtl="0" algn="l">
              <a:lnSpc>
                <a:spcPct val="85000"/>
              </a:lnSpc>
              <a:spcBef>
                <a:spcPts val="0"/>
              </a:spcBef>
              <a:spcAft>
                <a:spcPts val="0"/>
              </a:spcAft>
              <a:buClr>
                <a:schemeClr val="dk1"/>
              </a:buClr>
              <a:buSzPts val="1500"/>
              <a:buFont typeface="Arial"/>
              <a:buChar char="•"/>
            </a:pPr>
            <a:r>
              <a:rPr lang="en-US" sz="1500">
                <a:solidFill>
                  <a:schemeClr val="dk1"/>
                </a:solidFill>
                <a:latin typeface="Open Sans Light"/>
                <a:ea typeface="Open Sans Light"/>
                <a:cs typeface="Open Sans Light"/>
                <a:sym typeface="Open Sans Light"/>
              </a:rPr>
              <a:t>Each cooperator or collaborating partner may provide a separate letter of support.</a:t>
            </a:r>
            <a:endParaRPr/>
          </a:p>
          <a:p>
            <a:pPr indent="-190500" lvl="0" marL="28575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285750" lvl="0" marL="285750" marR="0" rtl="0" algn="l">
              <a:lnSpc>
                <a:spcPct val="85000"/>
              </a:lnSpc>
              <a:spcBef>
                <a:spcPts val="0"/>
              </a:spcBef>
              <a:spcAft>
                <a:spcPts val="0"/>
              </a:spcAft>
              <a:buClr>
                <a:schemeClr val="dk1"/>
              </a:buClr>
              <a:buSzPts val="1500"/>
              <a:buFont typeface="Arial"/>
              <a:buChar char="•"/>
            </a:pPr>
            <a:r>
              <a:rPr lang="en-US" sz="1500">
                <a:solidFill>
                  <a:schemeClr val="dk1"/>
                </a:solidFill>
                <a:latin typeface="Open Sans Light"/>
                <a:ea typeface="Open Sans Light"/>
                <a:cs typeface="Open Sans Light"/>
                <a:sym typeface="Open Sans Light"/>
              </a:rPr>
              <a:t>The letter should be written by a key representative of the cooperating organization or individual.</a:t>
            </a:r>
            <a:endParaRPr/>
          </a:p>
          <a:p>
            <a:pPr indent="-190500" lvl="0" marL="28575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285750" lvl="0" marL="285750" marR="0" rtl="0" algn="l">
              <a:lnSpc>
                <a:spcPct val="85000"/>
              </a:lnSpc>
              <a:spcBef>
                <a:spcPts val="0"/>
              </a:spcBef>
              <a:spcAft>
                <a:spcPts val="0"/>
              </a:spcAft>
              <a:buClr>
                <a:schemeClr val="dk1"/>
              </a:buClr>
              <a:buSzPts val="1500"/>
              <a:buFont typeface="Arial"/>
              <a:buChar char="•"/>
            </a:pPr>
            <a:r>
              <a:rPr lang="en-US" sz="1500">
                <a:solidFill>
                  <a:schemeClr val="dk1"/>
                </a:solidFill>
                <a:latin typeface="Open Sans Light"/>
                <a:ea typeface="Open Sans Light"/>
                <a:cs typeface="Open Sans Light"/>
                <a:sym typeface="Open Sans Light"/>
              </a:rPr>
              <a:t>It explicitly states the support, commitment, and benefits the cooperator sees in the project.</a:t>
            </a:r>
            <a:endParaRPr/>
          </a:p>
          <a:p>
            <a:pPr indent="-190500" lvl="0" marL="28575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285750" lvl="0" marL="285750" marR="0" rtl="0" algn="l">
              <a:lnSpc>
                <a:spcPct val="85000"/>
              </a:lnSpc>
              <a:spcBef>
                <a:spcPts val="0"/>
              </a:spcBef>
              <a:spcAft>
                <a:spcPts val="0"/>
              </a:spcAft>
              <a:buClr>
                <a:schemeClr val="dk1"/>
              </a:buClr>
              <a:buSzPts val="1500"/>
              <a:buFont typeface="Arial"/>
              <a:buChar char="•"/>
            </a:pPr>
            <a:r>
              <a:rPr lang="en-US" sz="1500">
                <a:solidFill>
                  <a:schemeClr val="dk1"/>
                </a:solidFill>
                <a:latin typeface="Open Sans Light"/>
                <a:ea typeface="Open Sans Light"/>
                <a:cs typeface="Open Sans Light"/>
                <a:sym typeface="Open Sans Light"/>
              </a:rPr>
              <a:t>It may include details on how the cooperator's resources, expertise, or networks will enhance the success of the project..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9"/>
                                        </p:tgtEl>
                                        <p:attrNameLst>
                                          <p:attrName>style.visibility</p:attrName>
                                        </p:attrNameLst>
                                      </p:cBhvr>
                                      <p:to>
                                        <p:strVal val="visible"/>
                                      </p:to>
                                    </p:set>
                                    <p:anim calcmode="lin" valueType="num">
                                      <p:cBhvr additive="base">
                                        <p:cTn dur="500"/>
                                        <p:tgtEl>
                                          <p:spTgt spid="16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1"/>
                                        </p:tgtEl>
                                        <p:attrNameLst>
                                          <p:attrName>style.visibility</p:attrName>
                                        </p:attrNameLst>
                                      </p:cBhvr>
                                      <p:to>
                                        <p:strVal val="visible"/>
                                      </p:to>
                                    </p:set>
                                    <p:anim calcmode="lin" valueType="num">
                                      <p:cBhvr additive="base">
                                        <p:cTn dur="500"/>
                                        <p:tgtEl>
                                          <p:spTgt spid="17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6" name="Shape 176"/>
        <p:cNvGrpSpPr/>
        <p:nvPr/>
      </p:nvGrpSpPr>
      <p:grpSpPr>
        <a:xfrm>
          <a:off x="0" y="0"/>
          <a:ext cx="0" cy="0"/>
          <a:chOff x="0" y="0"/>
          <a:chExt cx="0" cy="0"/>
        </a:xfrm>
      </p:grpSpPr>
      <p:cxnSp>
        <p:nvCxnSpPr>
          <p:cNvPr id="177" name="Google Shape;177;p11"/>
          <p:cNvCxnSpPr/>
          <p:nvPr/>
        </p:nvCxnSpPr>
        <p:spPr>
          <a:xfrm>
            <a:off x="643467" y="678719"/>
            <a:ext cx="10905066" cy="0"/>
          </a:xfrm>
          <a:prstGeom prst="straightConnector1">
            <a:avLst/>
          </a:prstGeom>
          <a:noFill/>
          <a:ln cap="flat" cmpd="sng" w="38100">
            <a:solidFill>
              <a:schemeClr val="accent1"/>
            </a:solidFill>
            <a:prstDash val="solid"/>
            <a:miter lim="800000"/>
            <a:headEnd len="sm" w="sm" type="none"/>
            <a:tailEnd len="sm" w="sm" type="none"/>
          </a:ln>
        </p:spPr>
      </p:cxnSp>
      <p:cxnSp>
        <p:nvCxnSpPr>
          <p:cNvPr id="178" name="Google Shape;178;p11"/>
          <p:cNvCxnSpPr/>
          <p:nvPr/>
        </p:nvCxnSpPr>
        <p:spPr>
          <a:xfrm>
            <a:off x="643467" y="6309695"/>
            <a:ext cx="10905066" cy="0"/>
          </a:xfrm>
          <a:prstGeom prst="straightConnector1">
            <a:avLst/>
          </a:prstGeom>
          <a:noFill/>
          <a:ln cap="flat" cmpd="sng" w="9525">
            <a:solidFill>
              <a:schemeClr val="dk1"/>
            </a:solidFill>
            <a:prstDash val="solid"/>
            <a:miter lim="800000"/>
            <a:headEnd len="sm" w="sm" type="none"/>
            <a:tailEnd len="sm" w="sm" type="none"/>
          </a:ln>
        </p:spPr>
      </p:cxnSp>
      <p:sp>
        <p:nvSpPr>
          <p:cNvPr id="179" name="Google Shape;179;p1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Light"/>
              <a:ea typeface="Open Sans Light"/>
              <a:cs typeface="Open Sans Light"/>
              <a:sym typeface="Open Sans Light"/>
            </a:endParaRPr>
          </a:p>
        </p:txBody>
      </p:sp>
      <p:cxnSp>
        <p:nvCxnSpPr>
          <p:cNvPr id="180" name="Google Shape;180;p11"/>
          <p:cNvCxnSpPr/>
          <p:nvPr/>
        </p:nvCxnSpPr>
        <p:spPr>
          <a:xfrm>
            <a:off x="643467" y="678719"/>
            <a:ext cx="10905066" cy="0"/>
          </a:xfrm>
          <a:prstGeom prst="straightConnector1">
            <a:avLst/>
          </a:prstGeom>
          <a:noFill/>
          <a:ln cap="flat" cmpd="sng" w="38100">
            <a:solidFill>
              <a:schemeClr val="accent1"/>
            </a:solidFill>
            <a:prstDash val="solid"/>
            <a:miter lim="800000"/>
            <a:headEnd len="sm" w="sm" type="none"/>
            <a:tailEnd len="sm" w="sm" type="none"/>
          </a:ln>
        </p:spPr>
      </p:cxnSp>
      <p:cxnSp>
        <p:nvCxnSpPr>
          <p:cNvPr id="181" name="Google Shape;181;p11"/>
          <p:cNvCxnSpPr/>
          <p:nvPr/>
        </p:nvCxnSpPr>
        <p:spPr>
          <a:xfrm>
            <a:off x="643467" y="6309695"/>
            <a:ext cx="10905066" cy="0"/>
          </a:xfrm>
          <a:prstGeom prst="straightConnector1">
            <a:avLst/>
          </a:prstGeom>
          <a:noFill/>
          <a:ln cap="flat" cmpd="sng" w="9525">
            <a:solidFill>
              <a:schemeClr val="dk1"/>
            </a:solidFill>
            <a:prstDash val="solid"/>
            <a:miter lim="800000"/>
            <a:headEnd len="sm" w="sm" type="none"/>
            <a:tailEnd len="sm" w="sm" type="none"/>
          </a:ln>
        </p:spPr>
      </p:cxnSp>
      <p:pic>
        <p:nvPicPr>
          <p:cNvPr id="182" name="Google Shape;182;p11"/>
          <p:cNvPicPr preferRelativeResize="0"/>
          <p:nvPr/>
        </p:nvPicPr>
        <p:blipFill rotWithShape="1">
          <a:blip r:embed="rId3">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
        <p:nvSpPr>
          <p:cNvPr id="183" name="Google Shape;183;p11"/>
          <p:cNvSpPr txBox="1"/>
          <p:nvPr/>
        </p:nvSpPr>
        <p:spPr>
          <a:xfrm>
            <a:off x="747162" y="1196965"/>
            <a:ext cx="10682838" cy="4471993"/>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lang="en-US" sz="1800">
                <a:solidFill>
                  <a:srgbClr val="00B050"/>
                </a:solidFill>
                <a:latin typeface="Open Sans Light"/>
                <a:ea typeface="Open Sans Light"/>
                <a:cs typeface="Open Sans Light"/>
                <a:sym typeface="Open Sans Light"/>
              </a:rPr>
              <a:t>Identify funding opportunities</a:t>
            </a:r>
            <a:endParaRPr/>
          </a:p>
          <a:p>
            <a:pPr indent="0" lvl="0" marL="0" marR="0" rtl="0" algn="l">
              <a:lnSpc>
                <a:spcPct val="120000"/>
              </a:lnSpc>
              <a:spcBef>
                <a:spcPts val="1000"/>
              </a:spcBef>
              <a:spcAft>
                <a:spcPts val="0"/>
              </a:spcAft>
              <a:buNone/>
            </a:pPr>
            <a:r>
              <a:rPr lang="en-US" sz="1400">
                <a:solidFill>
                  <a:schemeClr val="dk1"/>
                </a:solidFill>
                <a:latin typeface="Open Sans Light"/>
                <a:ea typeface="Open Sans Light"/>
                <a:cs typeface="Open Sans Light"/>
                <a:sym typeface="Open Sans Light"/>
              </a:rPr>
              <a:t>Research funding sources and watch when they are open</a:t>
            </a:r>
            <a:endParaRPr/>
          </a:p>
          <a:p>
            <a:pPr indent="-342900" lvl="1" marL="800100" marR="0" rtl="0" algn="l">
              <a:lnSpc>
                <a:spcPct val="120000"/>
              </a:lnSpc>
              <a:spcBef>
                <a:spcPts val="1000"/>
              </a:spcBef>
              <a:spcAft>
                <a:spcPts val="0"/>
              </a:spcAft>
              <a:buClr>
                <a:schemeClr val="dk1"/>
              </a:buClr>
              <a:buSzPts val="1400"/>
              <a:buFont typeface="Arial"/>
              <a:buAutoNum type="arabicPeriod"/>
            </a:pPr>
            <a:r>
              <a:rPr b="0" i="0" lang="en-US" sz="1400" u="none" cap="none" strike="noStrike">
                <a:solidFill>
                  <a:schemeClr val="dk1"/>
                </a:solidFill>
                <a:latin typeface="Open Sans Light"/>
                <a:ea typeface="Open Sans Light"/>
                <a:cs typeface="Open Sans Light"/>
                <a:sym typeface="Open Sans Light"/>
              </a:rPr>
              <a:t>Government </a:t>
            </a:r>
            <a:endParaRPr/>
          </a:p>
          <a:p>
            <a:pPr indent="-342900" lvl="2" marL="1257300" marR="0" rtl="0" algn="l">
              <a:lnSpc>
                <a:spcPct val="120000"/>
              </a:lnSpc>
              <a:spcBef>
                <a:spcPts val="1000"/>
              </a:spcBef>
              <a:spcAft>
                <a:spcPts val="0"/>
              </a:spcAft>
              <a:buClr>
                <a:schemeClr val="dk1"/>
              </a:buClr>
              <a:buSzPts val="1400"/>
              <a:buFont typeface="Arial"/>
              <a:buAutoNum type="arabicPeriod"/>
            </a:pPr>
            <a:r>
              <a:rPr b="0" i="0" lang="en-US" sz="1400" u="sng" cap="none" strike="noStrike">
                <a:solidFill>
                  <a:schemeClr val="dk1"/>
                </a:solidFill>
                <a:latin typeface="Open Sans Light"/>
                <a:ea typeface="Open Sans Light"/>
                <a:cs typeface="Open Sans Light"/>
                <a:sym typeface="Open Sans Light"/>
                <a:hlinkClick r:id="rId4">
                  <a:extLst>
                    <a:ext uri="{A12FA001-AC4F-418D-AE19-62706E023703}">
                      <ahyp:hlinkClr val="tx"/>
                    </a:ext>
                  </a:extLst>
                </a:hlinkClick>
              </a:rPr>
              <a:t>Minnesota Department of Agriculture </a:t>
            </a:r>
            <a:r>
              <a:rPr b="0" i="0" lang="en-US" sz="1400" u="none" cap="none" strike="noStrike">
                <a:solidFill>
                  <a:schemeClr val="dk1"/>
                </a:solidFill>
                <a:latin typeface="Open Sans Light"/>
                <a:ea typeface="Open Sans Light"/>
                <a:cs typeface="Open Sans Light"/>
                <a:sym typeface="Open Sans Light"/>
              </a:rPr>
              <a:t>- https://www.mda.state.mn.us/funding</a:t>
            </a:r>
            <a:endParaRPr/>
          </a:p>
          <a:p>
            <a:pPr indent="-342900" lvl="1" marL="800100" marR="0" rtl="0" algn="l">
              <a:lnSpc>
                <a:spcPct val="120000"/>
              </a:lnSpc>
              <a:spcBef>
                <a:spcPts val="1000"/>
              </a:spcBef>
              <a:spcAft>
                <a:spcPts val="0"/>
              </a:spcAft>
              <a:buClr>
                <a:schemeClr val="dk1"/>
              </a:buClr>
              <a:buSzPts val="1400"/>
              <a:buFont typeface="Arial"/>
              <a:buAutoNum type="arabicPeriod"/>
            </a:pPr>
            <a:r>
              <a:rPr b="0" i="0" lang="en-US" sz="1400" u="none" cap="none" strike="noStrike">
                <a:solidFill>
                  <a:schemeClr val="dk1"/>
                </a:solidFill>
                <a:latin typeface="Open Sans Light"/>
                <a:ea typeface="Open Sans Light"/>
                <a:cs typeface="Open Sans Light"/>
                <a:sym typeface="Open Sans Light"/>
              </a:rPr>
              <a:t>Private Organizations </a:t>
            </a:r>
            <a:endParaRPr/>
          </a:p>
          <a:p>
            <a:pPr indent="-342900" lvl="2" marL="1257300" marR="0" rtl="0" algn="l">
              <a:lnSpc>
                <a:spcPct val="120000"/>
              </a:lnSpc>
              <a:spcBef>
                <a:spcPts val="1000"/>
              </a:spcBef>
              <a:spcAft>
                <a:spcPts val="0"/>
              </a:spcAft>
              <a:buClr>
                <a:schemeClr val="dk1"/>
              </a:buClr>
              <a:buSzPts val="1400"/>
              <a:buFont typeface="Arial"/>
              <a:buAutoNum type="arabicPeriod"/>
            </a:pPr>
            <a:r>
              <a:rPr b="0" i="0" lang="en-US" sz="1400" u="sng" cap="none" strike="noStrike">
                <a:solidFill>
                  <a:schemeClr val="dk1"/>
                </a:solidFill>
                <a:latin typeface="Open Sans Light"/>
                <a:ea typeface="Open Sans Light"/>
                <a:cs typeface="Open Sans Light"/>
                <a:sym typeface="Open Sans Light"/>
                <a:hlinkClick r:id="rId5">
                  <a:extLst>
                    <a:ext uri="{A12FA001-AC4F-418D-AE19-62706E023703}">
                      <ahyp:hlinkClr val="tx"/>
                    </a:ext>
                  </a:extLst>
                </a:hlinkClick>
              </a:rPr>
              <a:t>Mill City farmer's market</a:t>
            </a:r>
            <a:r>
              <a:rPr b="0" i="0" lang="en-US" sz="1400" u="none" cap="none" strike="noStrike">
                <a:solidFill>
                  <a:schemeClr val="dk1"/>
                </a:solidFill>
                <a:latin typeface="Open Sans Light"/>
                <a:ea typeface="Open Sans Light"/>
                <a:cs typeface="Open Sans Light"/>
                <a:sym typeface="Open Sans Light"/>
              </a:rPr>
              <a:t> - https://millcityfarmersmarket.org/grants/#next-stage-grant</a:t>
            </a:r>
            <a:endParaRPr/>
          </a:p>
          <a:p>
            <a:pPr indent="-342900" lvl="1" marL="800100" marR="0" rtl="0" algn="l">
              <a:lnSpc>
                <a:spcPct val="120000"/>
              </a:lnSpc>
              <a:spcBef>
                <a:spcPts val="1000"/>
              </a:spcBef>
              <a:spcAft>
                <a:spcPts val="0"/>
              </a:spcAft>
              <a:buClr>
                <a:schemeClr val="dk1"/>
              </a:buClr>
              <a:buSzPts val="1400"/>
              <a:buFont typeface="Arial"/>
              <a:buAutoNum type="arabicPeriod"/>
            </a:pPr>
            <a:r>
              <a:rPr b="0" i="0" lang="en-US" sz="1400" u="none" cap="none" strike="noStrike">
                <a:solidFill>
                  <a:schemeClr val="dk1"/>
                </a:solidFill>
                <a:latin typeface="Open Sans Light"/>
                <a:ea typeface="Open Sans Light"/>
                <a:cs typeface="Open Sans Light"/>
                <a:sym typeface="Open Sans Light"/>
              </a:rPr>
              <a:t>Businesses</a:t>
            </a:r>
            <a:endParaRPr/>
          </a:p>
          <a:p>
            <a:pPr indent="-342900" lvl="2" marL="1257300" marR="0" rtl="0" algn="l">
              <a:lnSpc>
                <a:spcPct val="120000"/>
              </a:lnSpc>
              <a:spcBef>
                <a:spcPts val="1000"/>
              </a:spcBef>
              <a:spcAft>
                <a:spcPts val="0"/>
              </a:spcAft>
              <a:buClr>
                <a:schemeClr val="dk1"/>
              </a:buClr>
              <a:buSzPts val="1400"/>
              <a:buFont typeface="Arial"/>
              <a:buAutoNum type="arabicPeriod"/>
            </a:pPr>
            <a:r>
              <a:rPr b="0" i="0" lang="en-US" sz="1400" u="sng" cap="none" strike="noStrike">
                <a:solidFill>
                  <a:schemeClr val="dk1"/>
                </a:solidFill>
                <a:latin typeface="Open Sans Light"/>
                <a:ea typeface="Open Sans Light"/>
                <a:cs typeface="Open Sans Light"/>
                <a:sym typeface="Open Sans Light"/>
                <a:hlinkClick r:id="rId6">
                  <a:extLst>
                    <a:ext uri="{A12FA001-AC4F-418D-AE19-62706E023703}">
                      <ahyp:hlinkClr val="tx"/>
                    </a:ext>
                  </a:extLst>
                </a:hlinkClick>
              </a:rPr>
              <a:t>Compeer financial </a:t>
            </a:r>
            <a:r>
              <a:rPr b="0" i="0" lang="en-US" sz="1400" u="none" cap="none" strike="noStrike">
                <a:solidFill>
                  <a:schemeClr val="dk1"/>
                </a:solidFill>
                <a:latin typeface="Open Sans Light"/>
                <a:ea typeface="Open Sans Light"/>
                <a:cs typeface="Open Sans Light"/>
                <a:sym typeface="Open Sans Light"/>
              </a:rPr>
              <a:t>- https://www.compeer.com/investing-in-rural-communities/giving-back/grants/beginning-with-compeer</a:t>
            </a:r>
            <a:endParaRPr/>
          </a:p>
          <a:p>
            <a:pPr indent="-342900" lvl="2" marL="1257300" marR="0" rtl="0" algn="l">
              <a:lnSpc>
                <a:spcPct val="120000"/>
              </a:lnSpc>
              <a:spcBef>
                <a:spcPts val="1000"/>
              </a:spcBef>
              <a:spcAft>
                <a:spcPts val="0"/>
              </a:spcAft>
              <a:buClr>
                <a:schemeClr val="dk1"/>
              </a:buClr>
              <a:buSzPts val="1400"/>
              <a:buFont typeface="Arial"/>
              <a:buAutoNum type="arabicPeriod"/>
            </a:pPr>
            <a:r>
              <a:rPr b="0" i="0" lang="en-US" sz="1400" u="sng" cap="none" strike="noStrike">
                <a:solidFill>
                  <a:schemeClr val="dk1"/>
                </a:solidFill>
                <a:latin typeface="Open Sans Light"/>
                <a:ea typeface="Open Sans Light"/>
                <a:cs typeface="Open Sans Light"/>
                <a:sym typeface="Open Sans Light"/>
                <a:hlinkClick r:id="rId7">
                  <a:extLst>
                    <a:ext uri="{A12FA001-AC4F-418D-AE19-62706E023703}">
                      <ahyp:hlinkClr val="tx"/>
                    </a:ext>
                  </a:extLst>
                </a:hlinkClick>
              </a:rPr>
              <a:t>Lakewinds Coop </a:t>
            </a:r>
            <a:r>
              <a:rPr b="0" i="0" lang="en-US" sz="1400" u="none" cap="none" strike="noStrike">
                <a:solidFill>
                  <a:schemeClr val="dk1"/>
                </a:solidFill>
                <a:latin typeface="Open Sans Light"/>
                <a:ea typeface="Open Sans Light"/>
                <a:cs typeface="Open Sans Light"/>
                <a:sym typeface="Open Sans Light"/>
              </a:rPr>
              <a:t>- https://www.lakewinds.coop/loff-grant-application/</a:t>
            </a:r>
            <a:endParaRPr/>
          </a:p>
          <a:p>
            <a:pPr indent="-342900" lvl="1" marL="800100" marR="0" rtl="0" algn="l">
              <a:lnSpc>
                <a:spcPct val="120000"/>
              </a:lnSpc>
              <a:spcBef>
                <a:spcPts val="1000"/>
              </a:spcBef>
              <a:spcAft>
                <a:spcPts val="0"/>
              </a:spcAft>
              <a:buClr>
                <a:schemeClr val="dk1"/>
              </a:buClr>
              <a:buSzPts val="1400"/>
              <a:buFont typeface="Arial"/>
              <a:buAutoNum type="arabicPeriod"/>
            </a:pPr>
            <a:r>
              <a:rPr b="0" i="0" lang="en-US" sz="1400" u="none" cap="none" strike="noStrike">
                <a:solidFill>
                  <a:schemeClr val="dk1"/>
                </a:solidFill>
                <a:latin typeface="Open Sans Light"/>
                <a:ea typeface="Open Sans Light"/>
                <a:cs typeface="Open Sans Light"/>
                <a:sym typeface="Open Sans Light"/>
              </a:rPr>
              <a:t>Individuals</a:t>
            </a:r>
            <a:endParaRPr/>
          </a:p>
          <a:p>
            <a:pPr indent="0" lvl="0" marL="0" marR="0" rtl="0" algn="l">
              <a:spcBef>
                <a:spcPts val="0"/>
              </a:spcBef>
              <a:spcAft>
                <a:spcPts val="0"/>
              </a:spcAft>
              <a:buNone/>
            </a:pPr>
            <a:r>
              <a:t/>
            </a:r>
            <a:endParaRPr sz="2000">
              <a:solidFill>
                <a:schemeClr val="accent1"/>
              </a:solidFill>
              <a:latin typeface="Arial"/>
              <a:ea typeface="Arial"/>
              <a:cs typeface="Arial"/>
              <a:sym typeface="Arial"/>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3"/>
                                        </p:tgtEl>
                                        <p:attrNameLst>
                                          <p:attrName>style.visibility</p:attrName>
                                        </p:attrNameLst>
                                      </p:cBhvr>
                                      <p:to>
                                        <p:strVal val="visible"/>
                                      </p:to>
                                    </p:set>
                                    <p:anim calcmode="lin" valueType="num">
                                      <p:cBhvr additive="base">
                                        <p:cTn dur="500"/>
                                        <p:tgtEl>
                                          <p:spTgt spid="18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2"/>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00B050"/>
              </a:buClr>
              <a:buSzPts val="1800"/>
              <a:buFont typeface="Open Sans Light"/>
              <a:buNone/>
            </a:pPr>
            <a:r>
              <a:rPr lang="en-US" sz="1800">
                <a:solidFill>
                  <a:srgbClr val="00B050"/>
                </a:solidFill>
                <a:latin typeface="Open Sans Light"/>
                <a:ea typeface="Open Sans Light"/>
                <a:cs typeface="Open Sans Light"/>
                <a:sym typeface="Open Sans Light"/>
              </a:rPr>
              <a:t>Lakewinds Organic Field Fund</a:t>
            </a:r>
            <a:br>
              <a:rPr lang="en-US" sz="1800">
                <a:solidFill>
                  <a:srgbClr val="00B050"/>
                </a:solidFill>
                <a:latin typeface="Open Sans Light"/>
                <a:ea typeface="Open Sans Light"/>
                <a:cs typeface="Open Sans Light"/>
                <a:sym typeface="Open Sans Light"/>
              </a:rPr>
            </a:br>
            <a:r>
              <a:rPr lang="en-US" sz="1800">
                <a:solidFill>
                  <a:srgbClr val="00B050"/>
                </a:solidFill>
                <a:latin typeface="Open Sans Light"/>
                <a:ea typeface="Open Sans Light"/>
                <a:cs typeface="Open Sans Light"/>
                <a:sym typeface="Open Sans Light"/>
              </a:rPr>
              <a:t> </a:t>
            </a:r>
            <a:endParaRPr/>
          </a:p>
        </p:txBody>
      </p:sp>
      <p:sp>
        <p:nvSpPr>
          <p:cNvPr id="189" name="Google Shape;189;p12"/>
          <p:cNvSpPr txBox="1"/>
          <p:nvPr/>
        </p:nvSpPr>
        <p:spPr>
          <a:xfrm>
            <a:off x="598170" y="2432555"/>
            <a:ext cx="10995659" cy="1077849"/>
          </a:xfrm>
          <a:prstGeom prst="rect">
            <a:avLst/>
          </a:prstGeom>
          <a:noFill/>
          <a:ln>
            <a:noFill/>
          </a:ln>
        </p:spPr>
        <p:txBody>
          <a:bodyPr anchorCtr="0" anchor="t" bIns="45700" lIns="91425" spcFirstLastPara="1" rIns="91425" wrap="square" tIns="45700">
            <a:normAutofit/>
          </a:bodyPr>
          <a:lstStyle/>
          <a:p>
            <a:pPr indent="0" lvl="0" marL="0" marR="0" rtl="0" algn="l">
              <a:lnSpc>
                <a:spcPct val="85000"/>
              </a:lnSpc>
              <a:spcBef>
                <a:spcPts val="0"/>
              </a:spcBef>
              <a:spcAft>
                <a:spcPts val="0"/>
              </a:spcAft>
              <a:buClr>
                <a:schemeClr val="accent1"/>
              </a:buClr>
              <a:buSzPts val="3600"/>
              <a:buFont typeface="Arial"/>
              <a:buNone/>
            </a:pPr>
            <a:r>
              <a:rPr lang="en-US" sz="3600">
                <a:solidFill>
                  <a:schemeClr val="accent1"/>
                </a:solidFill>
                <a:latin typeface="Arial"/>
                <a:ea typeface="Arial"/>
                <a:cs typeface="Arial"/>
                <a:sym typeface="Arial"/>
              </a:rPr>
              <a:t> </a:t>
            </a:r>
            <a:endParaRPr/>
          </a:p>
        </p:txBody>
      </p:sp>
      <p:sp>
        <p:nvSpPr>
          <p:cNvPr id="190" name="Google Shape;190;p12"/>
          <p:cNvSpPr txBox="1"/>
          <p:nvPr/>
        </p:nvSpPr>
        <p:spPr>
          <a:xfrm>
            <a:off x="3047238" y="3064029"/>
            <a:ext cx="6094476" cy="1062342"/>
          </a:xfrm>
          <a:prstGeom prst="rect">
            <a:avLst/>
          </a:prstGeom>
          <a:noFill/>
          <a:ln>
            <a:noFill/>
          </a:ln>
        </p:spPr>
        <p:txBody>
          <a:bodyPr anchorCtr="0" anchor="t" bIns="45700" lIns="91425" spcFirstLastPara="1" rIns="91425" wrap="square" tIns="45700">
            <a:spAutoFit/>
          </a:bodyPr>
          <a:lstStyle/>
          <a:p>
            <a:pPr indent="-342900" lvl="2" marL="1257300" marR="0" rtl="0" algn="l">
              <a:lnSpc>
                <a:spcPct val="120000"/>
              </a:lnSpc>
              <a:spcBef>
                <a:spcPts val="0"/>
              </a:spcBef>
              <a:spcAft>
                <a:spcPts val="0"/>
              </a:spcAft>
              <a:buClr>
                <a:schemeClr val="dk1"/>
              </a:buClr>
              <a:buSzPts val="1800"/>
              <a:buFont typeface="Arial"/>
              <a:buAutoNum type="arabicPeriod"/>
            </a:pPr>
            <a:r>
              <a:rPr b="0" i="0" lang="en-US" sz="1800" u="sng" cap="none" strike="noStrike">
                <a:solidFill>
                  <a:schemeClr val="dk1"/>
                </a:solidFill>
                <a:latin typeface="Open Sans Light"/>
                <a:ea typeface="Open Sans Light"/>
                <a:cs typeface="Open Sans Light"/>
                <a:sym typeface="Open Sans Light"/>
                <a:hlinkClick r:id="rId3">
                  <a:extLst>
                    <a:ext uri="{A12FA001-AC4F-418D-AE19-62706E023703}">
                      <ahyp:hlinkClr val="tx"/>
                    </a:ext>
                  </a:extLst>
                </a:hlinkClick>
              </a:rPr>
              <a:t>Lakewinds Grant </a:t>
            </a:r>
            <a:r>
              <a:rPr b="0" i="0" lang="en-US" sz="1800" u="none" cap="none" strike="noStrike">
                <a:solidFill>
                  <a:schemeClr val="dk1"/>
                </a:solidFill>
                <a:latin typeface="Open Sans Light"/>
                <a:ea typeface="Open Sans Light"/>
                <a:cs typeface="Open Sans Light"/>
                <a:sym typeface="Open Sans Light"/>
              </a:rPr>
              <a:t>writing   exercise https://www.lakewinds.coop/loff-grant-application/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822"/>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1822"/>
                                        <p:tgtEl>
                                          <p:spTgt spid="1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3"/>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chemeClr val="accent1"/>
              </a:buClr>
              <a:buSzPts val="3600"/>
              <a:buFont typeface="Arial"/>
              <a:buNone/>
            </a:pPr>
            <a:r>
              <a:rPr lang="en-US"/>
              <a:t>Questions </a:t>
            </a:r>
            <a:endParaRPr/>
          </a:p>
        </p:txBody>
      </p:sp>
      <p:sp>
        <p:nvSpPr>
          <p:cNvPr id="196" name="Google Shape;196;p13"/>
          <p:cNvSpPr txBox="1"/>
          <p:nvPr/>
        </p:nvSpPr>
        <p:spPr>
          <a:xfrm>
            <a:off x="598170" y="2432555"/>
            <a:ext cx="10995659" cy="1077849"/>
          </a:xfrm>
          <a:prstGeom prst="rect">
            <a:avLst/>
          </a:prstGeom>
          <a:noFill/>
          <a:ln>
            <a:noFill/>
          </a:ln>
        </p:spPr>
        <p:txBody>
          <a:bodyPr anchorCtr="0" anchor="t" bIns="45700" lIns="91425" spcFirstLastPara="1" rIns="91425" wrap="square" tIns="45700">
            <a:normAutofit/>
          </a:bodyPr>
          <a:lstStyle/>
          <a:p>
            <a:pPr indent="0" lvl="0" marL="0" marR="0" rtl="0" algn="l">
              <a:lnSpc>
                <a:spcPct val="85000"/>
              </a:lnSpc>
              <a:spcBef>
                <a:spcPts val="0"/>
              </a:spcBef>
              <a:spcAft>
                <a:spcPts val="0"/>
              </a:spcAft>
              <a:buClr>
                <a:srgbClr val="00B0F0"/>
              </a:buClr>
              <a:buSzPts val="2000"/>
              <a:buFont typeface="Open Sans Light"/>
              <a:buNone/>
            </a:pPr>
            <a:r>
              <a:rPr lang="en-US" sz="2000">
                <a:solidFill>
                  <a:srgbClr val="00B0F0"/>
                </a:solidFill>
                <a:latin typeface="Open Sans Light"/>
                <a:ea typeface="Open Sans Light"/>
                <a:cs typeface="Open Sans Light"/>
                <a:sym typeface="Open Sans Light"/>
              </a:rPr>
              <a:t>Comments</a:t>
            </a:r>
            <a:r>
              <a:rPr lang="en-US" sz="3600">
                <a:solidFill>
                  <a:schemeClr val="accent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822"/>
                                        <p:tgtEl>
                                          <p:spTgt spid="1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1822"/>
                                        <p:tgtEl>
                                          <p:spTgt spid="1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ctr">
              <a:lnSpc>
                <a:spcPct val="85000"/>
              </a:lnSpc>
              <a:spcBef>
                <a:spcPts val="0"/>
              </a:spcBef>
              <a:spcAft>
                <a:spcPts val="0"/>
              </a:spcAft>
              <a:buClr>
                <a:srgbClr val="00B050"/>
              </a:buClr>
              <a:buSzPts val="1800"/>
              <a:buFont typeface="Open Sans Light"/>
              <a:buNone/>
            </a:pPr>
            <a:r>
              <a:rPr lang="en-US" sz="1800">
                <a:solidFill>
                  <a:srgbClr val="00B050"/>
                </a:solidFill>
                <a:latin typeface="Open Sans Light"/>
                <a:ea typeface="Open Sans Light"/>
                <a:cs typeface="Open Sans Light"/>
                <a:sym typeface="Open Sans Light"/>
              </a:rPr>
              <a:t>Objectives</a:t>
            </a:r>
            <a:br>
              <a:rPr lang="en-US" sz="3600">
                <a:solidFill>
                  <a:srgbClr val="00B050"/>
                </a:solidFill>
              </a:rPr>
            </a:br>
            <a:endParaRPr/>
          </a:p>
        </p:txBody>
      </p:sp>
      <p:sp>
        <p:nvSpPr>
          <p:cNvPr id="97" name="Google Shape;97;p2"/>
          <p:cNvSpPr txBox="1"/>
          <p:nvPr>
            <p:ph idx="1" type="body"/>
          </p:nvPr>
        </p:nvSpPr>
        <p:spPr>
          <a:xfrm>
            <a:off x="598487" y="2210879"/>
            <a:ext cx="10995025" cy="733489"/>
          </a:xfrm>
          <a:prstGeom prst="rect">
            <a:avLst/>
          </a:prstGeom>
          <a:noFill/>
          <a:ln>
            <a:noFill/>
          </a:ln>
        </p:spPr>
        <p:txBody>
          <a:bodyPr anchorCtr="0" anchor="t" bIns="45700" lIns="91425" spcFirstLastPara="1" rIns="91425" wrap="square" tIns="45700">
            <a:normAutofit/>
          </a:bodyPr>
          <a:lstStyle/>
          <a:p>
            <a:pPr indent="0" lvl="0" marL="0" rtl="0" algn="ctr">
              <a:lnSpc>
                <a:spcPct val="120000"/>
              </a:lnSpc>
              <a:spcBef>
                <a:spcPts val="0"/>
              </a:spcBef>
              <a:spcAft>
                <a:spcPts val="0"/>
              </a:spcAft>
              <a:buClr>
                <a:srgbClr val="00B0F0"/>
              </a:buClr>
              <a:buSzPts val="2000"/>
              <a:buNone/>
            </a:pPr>
            <a:r>
              <a:rPr lang="en-US">
                <a:solidFill>
                  <a:srgbClr val="00B0F0"/>
                </a:solidFill>
              </a:rPr>
              <a:t>Understand basics of grant writing</a:t>
            </a:r>
            <a:endParaRPr/>
          </a:p>
          <a:p>
            <a:pPr indent="0" lvl="0" marL="0" rtl="0" algn="ctr">
              <a:lnSpc>
                <a:spcPct val="120000"/>
              </a:lnSpc>
              <a:spcBef>
                <a:spcPts val="1000"/>
              </a:spcBef>
              <a:spcAft>
                <a:spcPts val="0"/>
              </a:spcAft>
              <a:buClr>
                <a:schemeClr val="dk1"/>
              </a:buClr>
              <a:buSzPts val="1400"/>
              <a:buFont typeface="Arial"/>
              <a:buNone/>
            </a:pPr>
            <a:r>
              <a:t/>
            </a:r>
            <a:endParaRPr sz="1400">
              <a:solidFill>
                <a:srgbClr val="00B0F0"/>
              </a:solidFill>
            </a:endParaRPr>
          </a:p>
          <a:p>
            <a:pPr indent="0" lvl="0" marL="0" rtl="0" algn="l">
              <a:lnSpc>
                <a:spcPct val="120000"/>
              </a:lnSpc>
              <a:spcBef>
                <a:spcPts val="1000"/>
              </a:spcBef>
              <a:spcAft>
                <a:spcPts val="0"/>
              </a:spcAft>
              <a:buClr>
                <a:schemeClr val="dk1"/>
              </a:buClr>
              <a:buSzPts val="1400"/>
              <a:buFont typeface="Arial"/>
              <a:buNone/>
            </a:pPr>
            <a:r>
              <a:t/>
            </a:r>
            <a:endParaRPr sz="1400">
              <a:solidFill>
                <a:srgbClr val="00B0F0"/>
              </a:solidFill>
            </a:endParaRPr>
          </a:p>
          <a:p>
            <a:pPr indent="-139700" lvl="0" marL="228600" rtl="0" algn="l">
              <a:lnSpc>
                <a:spcPct val="120000"/>
              </a:lnSpc>
              <a:spcBef>
                <a:spcPts val="1000"/>
              </a:spcBef>
              <a:spcAft>
                <a:spcPts val="0"/>
              </a:spcAft>
              <a:buClr>
                <a:schemeClr val="dk1"/>
              </a:buClr>
              <a:buSzPts val="1400"/>
              <a:buFont typeface="Arial"/>
              <a:buNone/>
            </a:pPr>
            <a:r>
              <a:t/>
            </a:r>
            <a:endParaRPr sz="1400">
              <a:solidFill>
                <a:srgbClr val="00B0F0"/>
              </a:solidFill>
            </a:endParaRPr>
          </a:p>
          <a:p>
            <a:pPr indent="-101600" lvl="0" marL="228600" rtl="0" algn="l">
              <a:lnSpc>
                <a:spcPct val="120000"/>
              </a:lnSpc>
              <a:spcBef>
                <a:spcPts val="1000"/>
              </a:spcBef>
              <a:spcAft>
                <a:spcPts val="0"/>
              </a:spcAft>
              <a:buClr>
                <a:schemeClr val="dk1"/>
              </a:buClr>
              <a:buSzPts val="2000"/>
              <a:buFont typeface="Arial"/>
              <a:buNone/>
            </a:pPr>
            <a:r>
              <a:t/>
            </a:r>
            <a:endParaRPr cap="none"/>
          </a:p>
        </p:txBody>
      </p:sp>
      <p:sp>
        <p:nvSpPr>
          <p:cNvPr id="98" name="Google Shape;98;p2"/>
          <p:cNvSpPr txBox="1"/>
          <p:nvPr/>
        </p:nvSpPr>
        <p:spPr>
          <a:xfrm>
            <a:off x="714311" y="3289872"/>
            <a:ext cx="10995000" cy="733500"/>
          </a:xfrm>
          <a:prstGeom prst="rect">
            <a:avLst/>
          </a:prstGeom>
          <a:noFill/>
          <a:ln>
            <a:noFill/>
          </a:ln>
        </p:spPr>
        <p:txBody>
          <a:bodyPr anchorCtr="0" anchor="t" bIns="45700" lIns="91425" spcFirstLastPara="1" rIns="91425" wrap="square" tIns="45700">
            <a:normAutofit/>
          </a:bodyPr>
          <a:lstStyle/>
          <a:p>
            <a:pPr indent="0" lvl="0" marL="0" marR="0" rtl="0" algn="ctr">
              <a:lnSpc>
                <a:spcPct val="120000"/>
              </a:lnSpc>
              <a:spcBef>
                <a:spcPts val="0"/>
              </a:spcBef>
              <a:spcAft>
                <a:spcPts val="0"/>
              </a:spcAft>
              <a:buClr>
                <a:srgbClr val="00B0F0"/>
              </a:buClr>
              <a:buSzPts val="2000"/>
              <a:buFont typeface="Arial"/>
              <a:buNone/>
            </a:pPr>
            <a:r>
              <a:rPr b="0" i="0" lang="en-US" sz="2000" u="none" cap="none" strike="noStrike">
                <a:solidFill>
                  <a:srgbClr val="00B0F0"/>
                </a:solidFill>
                <a:latin typeface="Open Sans Light"/>
                <a:ea typeface="Open Sans Light"/>
                <a:cs typeface="Open Sans Light"/>
                <a:sym typeface="Open Sans Light"/>
              </a:rPr>
              <a:t>Identify funding opportunities</a:t>
            </a:r>
            <a:endParaRPr/>
          </a:p>
          <a:p>
            <a:pPr indent="0" lvl="0" marL="0" marR="0" rtl="0" algn="ctr">
              <a:lnSpc>
                <a:spcPct val="120000"/>
              </a:lnSpc>
              <a:spcBef>
                <a:spcPts val="1000"/>
              </a:spcBef>
              <a:spcAft>
                <a:spcPts val="0"/>
              </a:spcAft>
              <a:buClr>
                <a:schemeClr val="dk1"/>
              </a:buClr>
              <a:buSzPts val="5600"/>
              <a:buFont typeface="Arial"/>
              <a:buNone/>
            </a:pPr>
            <a:r>
              <a:t/>
            </a:r>
            <a:endParaRPr b="0" i="0" sz="5600" u="none" cap="none" strike="noStrike">
              <a:solidFill>
                <a:srgbClr val="00B0F0"/>
              </a:solidFill>
              <a:latin typeface="Open Sans Light"/>
              <a:ea typeface="Open Sans Light"/>
              <a:cs typeface="Open Sans Light"/>
              <a:sym typeface="Open Sans Light"/>
            </a:endParaRPr>
          </a:p>
          <a:p>
            <a:pPr indent="0" lvl="0" marL="0" marR="0" rtl="0" algn="l">
              <a:lnSpc>
                <a:spcPct val="120000"/>
              </a:lnSpc>
              <a:spcBef>
                <a:spcPts val="1000"/>
              </a:spcBef>
              <a:spcAft>
                <a:spcPts val="0"/>
              </a:spcAft>
              <a:buClr>
                <a:schemeClr val="dk1"/>
              </a:buClr>
              <a:buSzPts val="1400"/>
              <a:buFont typeface="Arial"/>
              <a:buNone/>
            </a:pPr>
            <a:r>
              <a:t/>
            </a:r>
            <a:endParaRPr b="0" i="0" sz="1400" u="none" cap="none" strike="noStrike">
              <a:solidFill>
                <a:srgbClr val="00B0F0"/>
              </a:solidFill>
              <a:latin typeface="Open Sans Light"/>
              <a:ea typeface="Open Sans Light"/>
              <a:cs typeface="Open Sans Light"/>
              <a:sym typeface="Open Sans Light"/>
            </a:endParaRPr>
          </a:p>
          <a:p>
            <a:pPr indent="-139700" lvl="0" marL="228600" marR="0" rtl="0" algn="l">
              <a:lnSpc>
                <a:spcPct val="120000"/>
              </a:lnSpc>
              <a:spcBef>
                <a:spcPts val="1000"/>
              </a:spcBef>
              <a:spcAft>
                <a:spcPts val="0"/>
              </a:spcAft>
              <a:buClr>
                <a:schemeClr val="dk1"/>
              </a:buClr>
              <a:buSzPts val="1400"/>
              <a:buFont typeface="Arial"/>
              <a:buNone/>
            </a:pPr>
            <a:r>
              <a:t/>
            </a:r>
            <a:endParaRPr b="0" i="0" sz="1400" u="none" cap="none" strike="noStrike">
              <a:solidFill>
                <a:schemeClr val="dk1"/>
              </a:solidFill>
              <a:latin typeface="Open Sans Light"/>
              <a:ea typeface="Open Sans Light"/>
              <a:cs typeface="Open Sans Light"/>
              <a:sym typeface="Open Sans Light"/>
            </a:endParaRPr>
          </a:p>
          <a:p>
            <a:pPr indent="-101600" lvl="0" marL="228600" marR="0" rtl="0" algn="l">
              <a:lnSpc>
                <a:spcPct val="120000"/>
              </a:lnSpc>
              <a:spcBef>
                <a:spcPts val="1000"/>
              </a:spcBef>
              <a:spcAft>
                <a:spcPts val="0"/>
              </a:spcAft>
              <a:buClr>
                <a:schemeClr val="dk1"/>
              </a:buClr>
              <a:buSzPts val="2000"/>
              <a:buFont typeface="Arial"/>
              <a:buNone/>
            </a:pPr>
            <a:r>
              <a:t/>
            </a:r>
            <a:endParaRPr b="0" i="0" sz="2000" u="none" cap="none" strike="noStrike">
              <a:solidFill>
                <a:schemeClr val="dk1"/>
              </a:solidFill>
              <a:latin typeface="Open Sans Light"/>
              <a:ea typeface="Open Sans Light"/>
              <a:cs typeface="Open Sans Light"/>
              <a:sym typeface="Open Sans Light"/>
            </a:endParaRPr>
          </a:p>
          <a:p>
            <a:pPr indent="-101600" lvl="0" marL="228600" marR="0" rtl="0" algn="l">
              <a:lnSpc>
                <a:spcPct val="120000"/>
              </a:lnSpc>
              <a:spcBef>
                <a:spcPts val="1000"/>
              </a:spcBef>
              <a:spcAft>
                <a:spcPts val="0"/>
              </a:spcAft>
              <a:buClr>
                <a:schemeClr val="dk1"/>
              </a:buClr>
              <a:buSzPts val="2000"/>
              <a:buFont typeface="Arial"/>
              <a:buNone/>
            </a:pPr>
            <a:r>
              <a:t/>
            </a:r>
            <a:endParaRPr b="0" i="0" sz="2000" u="none" cap="none" strike="noStrike">
              <a:solidFill>
                <a:schemeClr val="dk1"/>
              </a:solidFill>
              <a:latin typeface="Open Sans Light"/>
              <a:ea typeface="Open Sans Light"/>
              <a:cs typeface="Open Sans Light"/>
              <a:sym typeface="Open Sans Ligh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6"/>
                                        </p:tgtEl>
                                        <p:attrNameLst>
                                          <p:attrName>style.visibility</p:attrName>
                                        </p:attrNameLst>
                                      </p:cBhvr>
                                      <p:to>
                                        <p:strVal val="visible"/>
                                      </p:to>
                                    </p:set>
                                    <p:anim calcmode="lin" valueType="num">
                                      <p:cBhvr additive="base">
                                        <p:cTn dur="500"/>
                                        <p:tgtEl>
                                          <p:spTgt spid="9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xEl>
                                              <p:pRg end="0" st="0"/>
                                            </p:txEl>
                                          </p:spTgt>
                                        </p:tgtEl>
                                        <p:attrNameLst>
                                          <p:attrName>style.visibility</p:attrName>
                                        </p:attrNameLst>
                                      </p:cBhvr>
                                      <p:to>
                                        <p:strVal val="visible"/>
                                      </p:to>
                                    </p:set>
                                    <p:anim calcmode="lin" valueType="num">
                                      <p:cBhvr additive="base">
                                        <p:cTn dur="500"/>
                                        <p:tgtEl>
                                          <p:spTgt spid="9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xEl>
                                              <p:pRg end="1" st="1"/>
                                            </p:txEl>
                                          </p:spTgt>
                                        </p:tgtEl>
                                        <p:attrNameLst>
                                          <p:attrName>style.visibility</p:attrName>
                                        </p:attrNameLst>
                                      </p:cBhvr>
                                      <p:to>
                                        <p:strVal val="visible"/>
                                      </p:to>
                                    </p:set>
                                    <p:anim calcmode="lin" valueType="num">
                                      <p:cBhvr additive="base">
                                        <p:cTn dur="500"/>
                                        <p:tgtEl>
                                          <p:spTgt spid="9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xEl>
                                              <p:pRg end="2" st="2"/>
                                            </p:txEl>
                                          </p:spTgt>
                                        </p:tgtEl>
                                        <p:attrNameLst>
                                          <p:attrName>style.visibility</p:attrName>
                                        </p:attrNameLst>
                                      </p:cBhvr>
                                      <p:to>
                                        <p:strVal val="visible"/>
                                      </p:to>
                                    </p:set>
                                    <p:anim calcmode="lin" valueType="num">
                                      <p:cBhvr additive="base">
                                        <p:cTn dur="500"/>
                                        <p:tgtEl>
                                          <p:spTgt spid="9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xEl>
                                              <p:pRg end="3" st="3"/>
                                            </p:txEl>
                                          </p:spTgt>
                                        </p:tgtEl>
                                        <p:attrNameLst>
                                          <p:attrName>style.visibility</p:attrName>
                                        </p:attrNameLst>
                                      </p:cBhvr>
                                      <p:to>
                                        <p:strVal val="visible"/>
                                      </p:to>
                                    </p:set>
                                    <p:anim calcmode="lin" valueType="num">
                                      <p:cBhvr additive="base">
                                        <p:cTn dur="500"/>
                                        <p:tgtEl>
                                          <p:spTgt spid="9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xEl>
                                              <p:pRg end="4" st="4"/>
                                            </p:txEl>
                                          </p:spTgt>
                                        </p:tgtEl>
                                        <p:attrNameLst>
                                          <p:attrName>style.visibility</p:attrName>
                                        </p:attrNameLst>
                                      </p:cBhvr>
                                      <p:to>
                                        <p:strVal val="visible"/>
                                      </p:to>
                                    </p:set>
                                    <p:anim calcmode="lin" valueType="num">
                                      <p:cBhvr additive="base">
                                        <p:cTn dur="500"/>
                                        <p:tgtEl>
                                          <p:spTgt spid="97">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8"/>
                                        </p:tgtEl>
                                        <p:attrNameLst>
                                          <p:attrName>style.visibility</p:attrName>
                                        </p:attrNameLst>
                                      </p:cBhvr>
                                      <p:to>
                                        <p:strVal val="visible"/>
                                      </p:to>
                                    </p:set>
                                    <p:anim calcmode="lin" valueType="num">
                                      <p:cBhvr additive="base">
                                        <p:cTn dur="500"/>
                                        <p:tgtEl>
                                          <p:spTgt spid="9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type="title"/>
          </p:nvPr>
        </p:nvSpPr>
        <p:spPr>
          <a:xfrm>
            <a:off x="548639" y="950977"/>
            <a:ext cx="10995659" cy="674624"/>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00B050"/>
              </a:buClr>
              <a:buSzPts val="1800"/>
              <a:buFont typeface="Open Sans Light"/>
              <a:buNone/>
            </a:pPr>
            <a:r>
              <a:rPr lang="en-US" sz="1800">
                <a:solidFill>
                  <a:srgbClr val="00B050"/>
                </a:solidFill>
                <a:latin typeface="Open Sans Light"/>
                <a:ea typeface="Open Sans Light"/>
                <a:cs typeface="Open Sans Light"/>
                <a:sym typeface="Open Sans Light"/>
              </a:rPr>
              <a:t>Key elements to grant writing</a:t>
            </a:r>
            <a:endParaRPr sz="1800"/>
          </a:p>
        </p:txBody>
      </p:sp>
      <p:sp>
        <p:nvSpPr>
          <p:cNvPr id="104" name="Google Shape;104;p3"/>
          <p:cNvSpPr txBox="1"/>
          <p:nvPr>
            <p:ph idx="1" type="body"/>
          </p:nvPr>
        </p:nvSpPr>
        <p:spPr>
          <a:xfrm>
            <a:off x="548639" y="1414462"/>
            <a:ext cx="10995660" cy="5214937"/>
          </a:xfrm>
          <a:prstGeom prst="rect">
            <a:avLst/>
          </a:prstGeom>
          <a:noFill/>
          <a:ln>
            <a:noFill/>
          </a:ln>
        </p:spPr>
        <p:txBody>
          <a:bodyPr anchorCtr="0" anchor="t" bIns="45700" lIns="91425" spcFirstLastPara="1" rIns="91425" wrap="square" tIns="45700">
            <a:normAutofit fontScale="25000" lnSpcReduction="20000"/>
          </a:bodyPr>
          <a:lstStyle/>
          <a:p>
            <a:pPr indent="-742950" lvl="0" marL="742950" rtl="0" algn="l">
              <a:lnSpc>
                <a:spcPct val="120000"/>
              </a:lnSpc>
              <a:spcBef>
                <a:spcPts val="0"/>
              </a:spcBef>
              <a:spcAft>
                <a:spcPts val="0"/>
              </a:spcAft>
              <a:buClr>
                <a:schemeClr val="dk1"/>
              </a:buClr>
              <a:buSzPct val="100000"/>
              <a:buFont typeface="Arial"/>
              <a:buAutoNum type="arabicPeriod"/>
            </a:pPr>
            <a:r>
              <a:rPr lang="en-US" sz="4300"/>
              <a:t>Understanding Grantors: Understand grantors or funding organizations, including their priorities, expectations, and criteria for awarding grants.</a:t>
            </a:r>
            <a:endParaRPr/>
          </a:p>
          <a:p>
            <a:pPr indent="-674687" lvl="0" marL="742950" rtl="0" algn="l">
              <a:lnSpc>
                <a:spcPct val="120000"/>
              </a:lnSpc>
              <a:spcBef>
                <a:spcPts val="1000"/>
              </a:spcBef>
              <a:spcAft>
                <a:spcPts val="0"/>
              </a:spcAft>
              <a:buClr>
                <a:schemeClr val="dk1"/>
              </a:buClr>
              <a:buSzPct val="100000"/>
              <a:buFont typeface="Arial"/>
              <a:buNone/>
            </a:pPr>
            <a:r>
              <a:t/>
            </a:r>
            <a:endParaRPr sz="4300"/>
          </a:p>
          <a:p>
            <a:pPr indent="-742950" lvl="0" marL="742950" rtl="0" algn="l">
              <a:lnSpc>
                <a:spcPct val="120000"/>
              </a:lnSpc>
              <a:spcBef>
                <a:spcPts val="1000"/>
              </a:spcBef>
              <a:spcAft>
                <a:spcPts val="0"/>
              </a:spcAft>
              <a:buClr>
                <a:schemeClr val="dk1"/>
              </a:buClr>
              <a:buSzPct val="100000"/>
              <a:buFont typeface="Arial"/>
              <a:buAutoNum type="arabicPeriod"/>
            </a:pPr>
            <a:r>
              <a:rPr lang="en-US" sz="4300"/>
              <a:t>Importance of Alignment: Understand the significance of aligning business's mission and goals with the priorities and objectives of potential grantors.</a:t>
            </a:r>
            <a:endParaRPr/>
          </a:p>
          <a:p>
            <a:pPr indent="-674687" lvl="0" marL="742950" rtl="0" algn="l">
              <a:lnSpc>
                <a:spcPct val="120000"/>
              </a:lnSpc>
              <a:spcBef>
                <a:spcPts val="1000"/>
              </a:spcBef>
              <a:spcAft>
                <a:spcPts val="0"/>
              </a:spcAft>
              <a:buClr>
                <a:schemeClr val="dk1"/>
              </a:buClr>
              <a:buSzPct val="100000"/>
              <a:buFont typeface="Arial"/>
              <a:buNone/>
            </a:pPr>
            <a:r>
              <a:t/>
            </a:r>
            <a:endParaRPr sz="4300"/>
          </a:p>
          <a:p>
            <a:pPr indent="-742950" lvl="0" marL="742950" rtl="0" algn="l">
              <a:lnSpc>
                <a:spcPct val="120000"/>
              </a:lnSpc>
              <a:spcBef>
                <a:spcPts val="1000"/>
              </a:spcBef>
              <a:spcAft>
                <a:spcPts val="0"/>
              </a:spcAft>
              <a:buClr>
                <a:schemeClr val="dk1"/>
              </a:buClr>
              <a:buSzPct val="100000"/>
              <a:buFont typeface="Arial"/>
              <a:buAutoNum type="arabicPeriod"/>
            </a:pPr>
            <a:r>
              <a:rPr lang="en-US" sz="4300"/>
              <a:t>Research and Preparation: Do thorough research before applying for a grant, including understanding the grantor's guidelines and preferences.</a:t>
            </a:r>
            <a:endParaRPr/>
          </a:p>
          <a:p>
            <a:pPr indent="-674687" lvl="0" marL="742950" rtl="0" algn="l">
              <a:lnSpc>
                <a:spcPct val="120000"/>
              </a:lnSpc>
              <a:spcBef>
                <a:spcPts val="1000"/>
              </a:spcBef>
              <a:spcAft>
                <a:spcPts val="0"/>
              </a:spcAft>
              <a:buClr>
                <a:schemeClr val="dk1"/>
              </a:buClr>
              <a:buSzPct val="100000"/>
              <a:buFont typeface="Arial"/>
              <a:buNone/>
            </a:pPr>
            <a:r>
              <a:t/>
            </a:r>
            <a:endParaRPr sz="4300"/>
          </a:p>
          <a:p>
            <a:pPr indent="-742950" lvl="0" marL="742950" rtl="0" algn="l">
              <a:lnSpc>
                <a:spcPct val="120000"/>
              </a:lnSpc>
              <a:spcBef>
                <a:spcPts val="1000"/>
              </a:spcBef>
              <a:spcAft>
                <a:spcPts val="0"/>
              </a:spcAft>
              <a:buClr>
                <a:schemeClr val="dk1"/>
              </a:buClr>
              <a:buSzPct val="100000"/>
              <a:buFont typeface="Arial"/>
              <a:buAutoNum type="arabicPeriod"/>
            </a:pPr>
            <a:r>
              <a:rPr lang="en-US" sz="4300"/>
              <a:t>Clear and Concise Writing: Clear, concise, and compelling writing in grant proposals, focusing on effective communication to capture the grantor's attention.</a:t>
            </a:r>
            <a:endParaRPr/>
          </a:p>
          <a:p>
            <a:pPr indent="-674687" lvl="0" marL="742950" rtl="0" algn="l">
              <a:lnSpc>
                <a:spcPct val="120000"/>
              </a:lnSpc>
              <a:spcBef>
                <a:spcPts val="1000"/>
              </a:spcBef>
              <a:spcAft>
                <a:spcPts val="0"/>
              </a:spcAft>
              <a:buClr>
                <a:schemeClr val="dk1"/>
              </a:buClr>
              <a:buSzPct val="100000"/>
              <a:buFont typeface="Arial"/>
              <a:buNone/>
            </a:pPr>
            <a:r>
              <a:t/>
            </a:r>
            <a:endParaRPr sz="4300"/>
          </a:p>
          <a:p>
            <a:pPr indent="-742950" lvl="0" marL="742950" rtl="0" algn="l">
              <a:lnSpc>
                <a:spcPct val="120000"/>
              </a:lnSpc>
              <a:spcBef>
                <a:spcPts val="1000"/>
              </a:spcBef>
              <a:spcAft>
                <a:spcPts val="0"/>
              </a:spcAft>
              <a:buClr>
                <a:schemeClr val="dk1"/>
              </a:buClr>
              <a:buSzPct val="100000"/>
              <a:buFont typeface="Arial"/>
              <a:buAutoNum type="arabicPeriod"/>
            </a:pPr>
            <a:r>
              <a:rPr lang="en-US" sz="4300"/>
              <a:t>Timeline and Deadlines: Adhere to timelines and deadlines throughout the grant application process, from research to submission.</a:t>
            </a:r>
            <a:endParaRPr/>
          </a:p>
          <a:p>
            <a:pPr indent="-674687" lvl="0" marL="742950" rtl="0" algn="l">
              <a:lnSpc>
                <a:spcPct val="120000"/>
              </a:lnSpc>
              <a:spcBef>
                <a:spcPts val="1000"/>
              </a:spcBef>
              <a:spcAft>
                <a:spcPts val="0"/>
              </a:spcAft>
              <a:buClr>
                <a:schemeClr val="dk1"/>
              </a:buClr>
              <a:buSzPct val="100000"/>
              <a:buFont typeface="Arial"/>
              <a:buNone/>
            </a:pPr>
            <a:r>
              <a:t/>
            </a:r>
            <a:endParaRPr sz="4300"/>
          </a:p>
          <a:p>
            <a:pPr indent="-742950" lvl="0" marL="742950" rtl="0" algn="l">
              <a:lnSpc>
                <a:spcPct val="120000"/>
              </a:lnSpc>
              <a:spcBef>
                <a:spcPts val="1000"/>
              </a:spcBef>
              <a:spcAft>
                <a:spcPts val="0"/>
              </a:spcAft>
              <a:buClr>
                <a:schemeClr val="dk1"/>
              </a:buClr>
              <a:buSzPct val="100000"/>
              <a:buFont typeface="Arial"/>
              <a:buAutoNum type="arabicPeriod"/>
            </a:pPr>
            <a:r>
              <a:rPr lang="en-US" sz="4300"/>
              <a:t>Building Relationships: Building relationships with grantors and maintaining effective communication during and after the application process is important.</a:t>
            </a:r>
            <a:endParaRPr/>
          </a:p>
          <a:p>
            <a:pPr indent="-674687" lvl="0" marL="742950" rtl="0" algn="l">
              <a:lnSpc>
                <a:spcPct val="120000"/>
              </a:lnSpc>
              <a:spcBef>
                <a:spcPts val="1000"/>
              </a:spcBef>
              <a:spcAft>
                <a:spcPts val="0"/>
              </a:spcAft>
              <a:buClr>
                <a:schemeClr val="dk1"/>
              </a:buClr>
              <a:buSzPct val="100000"/>
              <a:buFont typeface="Arial"/>
              <a:buNone/>
            </a:pPr>
            <a:r>
              <a:t/>
            </a:r>
            <a:endParaRPr sz="4300"/>
          </a:p>
          <a:p>
            <a:pPr indent="-742950" lvl="0" marL="742950" rtl="0" algn="l">
              <a:lnSpc>
                <a:spcPct val="120000"/>
              </a:lnSpc>
              <a:spcBef>
                <a:spcPts val="1000"/>
              </a:spcBef>
              <a:spcAft>
                <a:spcPts val="0"/>
              </a:spcAft>
              <a:buClr>
                <a:schemeClr val="dk1"/>
              </a:buClr>
              <a:buSzPct val="100000"/>
              <a:buFont typeface="Arial"/>
              <a:buAutoNum type="arabicPeriod"/>
            </a:pPr>
            <a:r>
              <a:rPr lang="en-US" sz="4300"/>
              <a:t>Review and Editing: It is vital to review and edit your grant proposals to ensure accuracy, coherence, and professionalism.</a:t>
            </a:r>
            <a:endParaRPr/>
          </a:p>
          <a:p>
            <a:pPr indent="-674687" lvl="0" marL="742950" rtl="0" algn="l">
              <a:lnSpc>
                <a:spcPct val="120000"/>
              </a:lnSpc>
              <a:spcBef>
                <a:spcPts val="1000"/>
              </a:spcBef>
              <a:spcAft>
                <a:spcPts val="0"/>
              </a:spcAft>
              <a:buClr>
                <a:schemeClr val="dk1"/>
              </a:buClr>
              <a:buSzPct val="100000"/>
              <a:buFont typeface="Arial"/>
              <a:buNone/>
            </a:pPr>
            <a:r>
              <a:t/>
            </a:r>
            <a:endParaRPr sz="4300"/>
          </a:p>
          <a:p>
            <a:pPr indent="-742950" lvl="0" marL="742950" rtl="0" algn="l">
              <a:lnSpc>
                <a:spcPct val="120000"/>
              </a:lnSpc>
              <a:spcBef>
                <a:spcPts val="1000"/>
              </a:spcBef>
              <a:spcAft>
                <a:spcPts val="0"/>
              </a:spcAft>
              <a:buClr>
                <a:schemeClr val="dk1"/>
              </a:buClr>
              <a:buSzPct val="100000"/>
              <a:buFont typeface="Arial"/>
              <a:buAutoNum type="arabicPeriod"/>
            </a:pPr>
            <a:r>
              <a:rPr lang="en-US" sz="4300"/>
              <a:t>Budgeting Basics: Understand basic budgeting principles for grant proposals, including creating realistic budgets that align with the project's objectives.</a:t>
            </a:r>
            <a:endParaRPr/>
          </a:p>
        </p:txBody>
      </p:sp>
      <p:pic>
        <p:nvPicPr>
          <p:cNvPr id="105" name="Google Shape;105;p3"/>
          <p:cNvPicPr preferRelativeResize="0"/>
          <p:nvPr/>
        </p:nvPicPr>
        <p:blipFill rotWithShape="1">
          <a:blip r:embed="rId3">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500"/>
                                        <p:tgtEl>
                                          <p:spTgt spid="1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0" st="0"/>
                                            </p:txEl>
                                          </p:spTgt>
                                        </p:tgtEl>
                                        <p:attrNameLst>
                                          <p:attrName>style.visibility</p:attrName>
                                        </p:attrNameLst>
                                      </p:cBhvr>
                                      <p:to>
                                        <p:strVal val="visible"/>
                                      </p:to>
                                    </p:set>
                                    <p:anim calcmode="lin" valueType="num">
                                      <p:cBhvr additive="base">
                                        <p:cTn dur="500"/>
                                        <p:tgtEl>
                                          <p:spTgt spid="104">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1" st="1"/>
                                            </p:txEl>
                                          </p:spTgt>
                                        </p:tgtEl>
                                        <p:attrNameLst>
                                          <p:attrName>style.visibility</p:attrName>
                                        </p:attrNameLst>
                                      </p:cBhvr>
                                      <p:to>
                                        <p:strVal val="visible"/>
                                      </p:to>
                                    </p:set>
                                    <p:anim calcmode="lin" valueType="num">
                                      <p:cBhvr additive="base">
                                        <p:cTn dur="500"/>
                                        <p:tgtEl>
                                          <p:spTgt spid="104">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2" st="2"/>
                                            </p:txEl>
                                          </p:spTgt>
                                        </p:tgtEl>
                                        <p:attrNameLst>
                                          <p:attrName>style.visibility</p:attrName>
                                        </p:attrNameLst>
                                      </p:cBhvr>
                                      <p:to>
                                        <p:strVal val="visible"/>
                                      </p:to>
                                    </p:set>
                                    <p:anim calcmode="lin" valueType="num">
                                      <p:cBhvr additive="base">
                                        <p:cTn dur="500"/>
                                        <p:tgtEl>
                                          <p:spTgt spid="104">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3" st="3"/>
                                            </p:txEl>
                                          </p:spTgt>
                                        </p:tgtEl>
                                        <p:attrNameLst>
                                          <p:attrName>style.visibility</p:attrName>
                                        </p:attrNameLst>
                                      </p:cBhvr>
                                      <p:to>
                                        <p:strVal val="visible"/>
                                      </p:to>
                                    </p:set>
                                    <p:anim calcmode="lin" valueType="num">
                                      <p:cBhvr additive="base">
                                        <p:cTn dur="500"/>
                                        <p:tgtEl>
                                          <p:spTgt spid="104">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4" st="4"/>
                                            </p:txEl>
                                          </p:spTgt>
                                        </p:tgtEl>
                                        <p:attrNameLst>
                                          <p:attrName>style.visibility</p:attrName>
                                        </p:attrNameLst>
                                      </p:cBhvr>
                                      <p:to>
                                        <p:strVal val="visible"/>
                                      </p:to>
                                    </p:set>
                                    <p:anim calcmode="lin" valueType="num">
                                      <p:cBhvr additive="base">
                                        <p:cTn dur="500"/>
                                        <p:tgtEl>
                                          <p:spTgt spid="104">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5" st="5"/>
                                            </p:txEl>
                                          </p:spTgt>
                                        </p:tgtEl>
                                        <p:attrNameLst>
                                          <p:attrName>style.visibility</p:attrName>
                                        </p:attrNameLst>
                                      </p:cBhvr>
                                      <p:to>
                                        <p:strVal val="visible"/>
                                      </p:to>
                                    </p:set>
                                    <p:anim calcmode="lin" valueType="num">
                                      <p:cBhvr additive="base">
                                        <p:cTn dur="500"/>
                                        <p:tgtEl>
                                          <p:spTgt spid="104">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6" st="6"/>
                                            </p:txEl>
                                          </p:spTgt>
                                        </p:tgtEl>
                                        <p:attrNameLst>
                                          <p:attrName>style.visibility</p:attrName>
                                        </p:attrNameLst>
                                      </p:cBhvr>
                                      <p:to>
                                        <p:strVal val="visible"/>
                                      </p:to>
                                    </p:set>
                                    <p:anim calcmode="lin" valueType="num">
                                      <p:cBhvr additive="base">
                                        <p:cTn dur="500"/>
                                        <p:tgtEl>
                                          <p:spTgt spid="104">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7" st="7"/>
                                            </p:txEl>
                                          </p:spTgt>
                                        </p:tgtEl>
                                        <p:attrNameLst>
                                          <p:attrName>style.visibility</p:attrName>
                                        </p:attrNameLst>
                                      </p:cBhvr>
                                      <p:to>
                                        <p:strVal val="visible"/>
                                      </p:to>
                                    </p:set>
                                    <p:anim calcmode="lin" valueType="num">
                                      <p:cBhvr additive="base">
                                        <p:cTn dur="500"/>
                                        <p:tgtEl>
                                          <p:spTgt spid="104">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8" st="8"/>
                                            </p:txEl>
                                          </p:spTgt>
                                        </p:tgtEl>
                                        <p:attrNameLst>
                                          <p:attrName>style.visibility</p:attrName>
                                        </p:attrNameLst>
                                      </p:cBhvr>
                                      <p:to>
                                        <p:strVal val="visible"/>
                                      </p:to>
                                    </p:set>
                                    <p:anim calcmode="lin" valueType="num">
                                      <p:cBhvr additive="base">
                                        <p:cTn dur="500"/>
                                        <p:tgtEl>
                                          <p:spTgt spid="104">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9" st="9"/>
                                            </p:txEl>
                                          </p:spTgt>
                                        </p:tgtEl>
                                        <p:attrNameLst>
                                          <p:attrName>style.visibility</p:attrName>
                                        </p:attrNameLst>
                                      </p:cBhvr>
                                      <p:to>
                                        <p:strVal val="visible"/>
                                      </p:to>
                                    </p:set>
                                    <p:anim calcmode="lin" valueType="num">
                                      <p:cBhvr additive="base">
                                        <p:cTn dur="500"/>
                                        <p:tgtEl>
                                          <p:spTgt spid="104">
                                            <p:txEl>
                                              <p:pRg end="9" st="9"/>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10" st="10"/>
                                            </p:txEl>
                                          </p:spTgt>
                                        </p:tgtEl>
                                        <p:attrNameLst>
                                          <p:attrName>style.visibility</p:attrName>
                                        </p:attrNameLst>
                                      </p:cBhvr>
                                      <p:to>
                                        <p:strVal val="visible"/>
                                      </p:to>
                                    </p:set>
                                    <p:anim calcmode="lin" valueType="num">
                                      <p:cBhvr additive="base">
                                        <p:cTn dur="500"/>
                                        <p:tgtEl>
                                          <p:spTgt spid="104">
                                            <p:txEl>
                                              <p:pRg end="10" st="1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11" st="11"/>
                                            </p:txEl>
                                          </p:spTgt>
                                        </p:tgtEl>
                                        <p:attrNameLst>
                                          <p:attrName>style.visibility</p:attrName>
                                        </p:attrNameLst>
                                      </p:cBhvr>
                                      <p:to>
                                        <p:strVal val="visible"/>
                                      </p:to>
                                    </p:set>
                                    <p:anim calcmode="lin" valueType="num">
                                      <p:cBhvr additive="base">
                                        <p:cTn dur="500"/>
                                        <p:tgtEl>
                                          <p:spTgt spid="104">
                                            <p:txEl>
                                              <p:pRg end="11" st="1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12" st="12"/>
                                            </p:txEl>
                                          </p:spTgt>
                                        </p:tgtEl>
                                        <p:attrNameLst>
                                          <p:attrName>style.visibility</p:attrName>
                                        </p:attrNameLst>
                                      </p:cBhvr>
                                      <p:to>
                                        <p:strVal val="visible"/>
                                      </p:to>
                                    </p:set>
                                    <p:anim calcmode="lin" valueType="num">
                                      <p:cBhvr additive="base">
                                        <p:cTn dur="500"/>
                                        <p:tgtEl>
                                          <p:spTgt spid="104">
                                            <p:txEl>
                                              <p:pRg end="12" st="1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13" st="13"/>
                                            </p:txEl>
                                          </p:spTgt>
                                        </p:tgtEl>
                                        <p:attrNameLst>
                                          <p:attrName>style.visibility</p:attrName>
                                        </p:attrNameLst>
                                      </p:cBhvr>
                                      <p:to>
                                        <p:strVal val="visible"/>
                                      </p:to>
                                    </p:set>
                                    <p:anim calcmode="lin" valueType="num">
                                      <p:cBhvr additive="base">
                                        <p:cTn dur="500"/>
                                        <p:tgtEl>
                                          <p:spTgt spid="104">
                                            <p:txEl>
                                              <p:pRg end="13" st="1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4">
                                            <p:txEl>
                                              <p:pRg end="14" st="14"/>
                                            </p:txEl>
                                          </p:spTgt>
                                        </p:tgtEl>
                                        <p:attrNameLst>
                                          <p:attrName>style.visibility</p:attrName>
                                        </p:attrNameLst>
                                      </p:cBhvr>
                                      <p:to>
                                        <p:strVal val="visible"/>
                                      </p:to>
                                    </p:set>
                                    <p:anim calcmode="lin" valueType="num">
                                      <p:cBhvr additive="base">
                                        <p:cTn dur="500"/>
                                        <p:tgtEl>
                                          <p:spTgt spid="104">
                                            <p:txEl>
                                              <p:pRg end="14" st="1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00B050"/>
              </a:buClr>
              <a:buSzPts val="1800"/>
              <a:buFont typeface="Open Sans Light"/>
              <a:buNone/>
            </a:pPr>
            <a:r>
              <a:rPr lang="en-US" sz="1800">
                <a:solidFill>
                  <a:srgbClr val="00B050"/>
                </a:solidFill>
                <a:latin typeface="Open Sans Light"/>
                <a:ea typeface="Open Sans Light"/>
                <a:cs typeface="Open Sans Light"/>
                <a:sym typeface="Open Sans Light"/>
              </a:rPr>
              <a:t> Grant: Executive summary </a:t>
            </a:r>
            <a:endParaRPr/>
          </a:p>
        </p:txBody>
      </p:sp>
      <p:sp>
        <p:nvSpPr>
          <p:cNvPr id="112" name="Google Shape;112;p4"/>
          <p:cNvSpPr txBox="1"/>
          <p:nvPr>
            <p:ph idx="1" type="body"/>
          </p:nvPr>
        </p:nvSpPr>
        <p:spPr>
          <a:xfrm>
            <a:off x="548639" y="1516189"/>
            <a:ext cx="10899647" cy="4029074"/>
          </a:xfrm>
          <a:prstGeom prst="rect">
            <a:avLst/>
          </a:prstGeom>
          <a:noFill/>
          <a:ln>
            <a:noFill/>
          </a:ln>
        </p:spPr>
        <p:txBody>
          <a:bodyPr anchorCtr="0" anchor="t" bIns="45700" lIns="91425" spcFirstLastPara="1" rIns="91425" wrap="square" tIns="45700">
            <a:normAutofit fontScale="25000" lnSpcReduction="20000"/>
          </a:bodyPr>
          <a:lstStyle/>
          <a:p>
            <a:pPr indent="-228600" lvl="0" marL="228600" rtl="0" algn="l">
              <a:lnSpc>
                <a:spcPct val="120000"/>
              </a:lnSpc>
              <a:spcBef>
                <a:spcPts val="0"/>
              </a:spcBef>
              <a:spcAft>
                <a:spcPts val="0"/>
              </a:spcAft>
              <a:buClr>
                <a:schemeClr val="dk1"/>
              </a:buClr>
              <a:buSzPct val="100000"/>
              <a:buChar char="•"/>
            </a:pPr>
            <a:r>
              <a:rPr lang="en-US" sz="4400"/>
              <a:t>Begin with a clear and compelling introduction that grabs the reader's attention and conclude with a strong and persuasive statement that reinforces the importance and urgency of funding the proposed project..</a:t>
            </a:r>
            <a:endParaRPr/>
          </a:p>
          <a:p>
            <a:pPr indent="-228600" lvl="0" marL="228600" rtl="0" algn="l">
              <a:lnSpc>
                <a:spcPct val="120000"/>
              </a:lnSpc>
              <a:spcBef>
                <a:spcPts val="1000"/>
              </a:spcBef>
              <a:spcAft>
                <a:spcPts val="0"/>
              </a:spcAft>
              <a:buClr>
                <a:schemeClr val="dk1"/>
              </a:buClr>
              <a:buSzPct val="100000"/>
              <a:buChar char="•"/>
            </a:pPr>
            <a:r>
              <a:rPr lang="en-US" sz="4400"/>
              <a:t>Include business overview: Provide a brief overview of your business, including its mission, vision, and key achievements. You can highlight relevant experience and expertise that make your organization well-suited for the proposed project.</a:t>
            </a:r>
            <a:endParaRPr/>
          </a:p>
          <a:p>
            <a:pPr indent="-228600" lvl="0" marL="228600" rtl="0" algn="l">
              <a:lnSpc>
                <a:spcPct val="120000"/>
              </a:lnSpc>
              <a:spcBef>
                <a:spcPts val="1000"/>
              </a:spcBef>
              <a:spcAft>
                <a:spcPts val="0"/>
              </a:spcAft>
              <a:buClr>
                <a:schemeClr val="dk1"/>
              </a:buClr>
              <a:buSzPct val="100000"/>
              <a:buChar char="•"/>
            </a:pPr>
            <a:r>
              <a:rPr lang="en-US" sz="4400"/>
              <a:t>Project Overview: Summarize the identified need or issue that the project aims to address. Clearly state the overarching goals and objectives of the project.</a:t>
            </a:r>
            <a:endParaRPr/>
          </a:p>
          <a:p>
            <a:pPr indent="-228600" lvl="0" marL="228600" rtl="0" algn="l">
              <a:lnSpc>
                <a:spcPct val="120000"/>
              </a:lnSpc>
              <a:spcBef>
                <a:spcPts val="1000"/>
              </a:spcBef>
              <a:spcAft>
                <a:spcPts val="0"/>
              </a:spcAft>
              <a:buClr>
                <a:schemeClr val="dk1"/>
              </a:buClr>
              <a:buSzPct val="100000"/>
              <a:buChar char="•"/>
            </a:pPr>
            <a:r>
              <a:rPr lang="en-US" sz="4400"/>
              <a:t>Approach and Innovation: Briefly describe the approach or design your business will use to implement the project. Highlight any innovative or unique aspects of your approach.</a:t>
            </a:r>
            <a:endParaRPr/>
          </a:p>
          <a:p>
            <a:pPr indent="-228600" lvl="0" marL="228600" rtl="0" algn="l">
              <a:lnSpc>
                <a:spcPct val="120000"/>
              </a:lnSpc>
              <a:spcBef>
                <a:spcPts val="1000"/>
              </a:spcBef>
              <a:spcAft>
                <a:spcPts val="0"/>
              </a:spcAft>
              <a:buClr>
                <a:schemeClr val="dk1"/>
              </a:buClr>
              <a:buSzPct val="100000"/>
              <a:buChar char="•"/>
            </a:pPr>
            <a:r>
              <a:rPr lang="en-US" sz="4400"/>
              <a:t>Target Population: Identify the specific demographic or community that will benefit from the project. Provide a brief description of the target population and their needs.</a:t>
            </a:r>
            <a:endParaRPr/>
          </a:p>
          <a:p>
            <a:pPr indent="-228600" lvl="0" marL="228600" rtl="0" algn="l">
              <a:lnSpc>
                <a:spcPct val="120000"/>
              </a:lnSpc>
              <a:spcBef>
                <a:spcPts val="1000"/>
              </a:spcBef>
              <a:spcAft>
                <a:spcPts val="0"/>
              </a:spcAft>
              <a:buClr>
                <a:schemeClr val="dk1"/>
              </a:buClr>
              <a:buSzPct val="100000"/>
              <a:buChar char="•"/>
            </a:pPr>
            <a:r>
              <a:rPr lang="en-US" sz="4400"/>
              <a:t>Expected Outcomes: Concisely outline the anticipated outcomes and impact of the project. Emphasize the positive changes or benefits the project aims to achieve.</a:t>
            </a:r>
            <a:endParaRPr/>
          </a:p>
          <a:p>
            <a:pPr indent="-228600" lvl="0" marL="228600" rtl="0" algn="l">
              <a:lnSpc>
                <a:spcPct val="120000"/>
              </a:lnSpc>
              <a:spcBef>
                <a:spcPts val="1000"/>
              </a:spcBef>
              <a:spcAft>
                <a:spcPts val="0"/>
              </a:spcAft>
              <a:buClr>
                <a:schemeClr val="dk1"/>
              </a:buClr>
              <a:buSzPct val="100000"/>
              <a:buChar char="•"/>
            </a:pPr>
            <a:r>
              <a:rPr lang="en-US" sz="4400"/>
              <a:t>Budget Overview: Provide a high-level overview of the project budget, indicating major expense categories. Highlight the cost-effectiveness and efficiency of the proposed budget.</a:t>
            </a:r>
            <a:endParaRPr/>
          </a:p>
          <a:p>
            <a:pPr indent="-228600" lvl="0" marL="228600" rtl="0" algn="l">
              <a:lnSpc>
                <a:spcPct val="120000"/>
              </a:lnSpc>
              <a:spcBef>
                <a:spcPts val="1000"/>
              </a:spcBef>
              <a:spcAft>
                <a:spcPts val="0"/>
              </a:spcAft>
              <a:buClr>
                <a:schemeClr val="dk1"/>
              </a:buClr>
              <a:buSzPct val="100000"/>
              <a:buChar char="•"/>
            </a:pPr>
            <a:r>
              <a:rPr lang="en-US" sz="4400"/>
              <a:t>Request for Funding: Clearly state the amount of funding you are requesting for the project. Justify the requested amount by aligning it with the scope and impact of the project. </a:t>
            </a:r>
            <a:endParaRPr/>
          </a:p>
          <a:p>
            <a:pPr indent="-196850" lvl="0" marL="228600" rtl="0" algn="l">
              <a:lnSpc>
                <a:spcPct val="120000"/>
              </a:lnSpc>
              <a:spcBef>
                <a:spcPts val="1000"/>
              </a:spcBef>
              <a:spcAft>
                <a:spcPts val="0"/>
              </a:spcAft>
              <a:buClr>
                <a:schemeClr val="dk1"/>
              </a:buClr>
              <a:buSzPct val="100000"/>
              <a:buNone/>
            </a:pPr>
            <a:r>
              <a:t/>
            </a:r>
            <a:endParaRPr/>
          </a:p>
          <a:p>
            <a:pPr indent="-196850" lvl="0" marL="228600" rtl="0" algn="l">
              <a:lnSpc>
                <a:spcPct val="120000"/>
              </a:lnSpc>
              <a:spcBef>
                <a:spcPts val="1000"/>
              </a:spcBef>
              <a:spcAft>
                <a:spcPts val="0"/>
              </a:spcAft>
              <a:buClr>
                <a:schemeClr val="dk1"/>
              </a:buClr>
              <a:buSzPct val="100000"/>
              <a:buNone/>
            </a:pPr>
            <a:r>
              <a:t/>
            </a:r>
            <a:endParaRPr/>
          </a:p>
          <a:p>
            <a:pPr indent="-196850" lvl="0" marL="228600" rtl="0" algn="l">
              <a:lnSpc>
                <a:spcPct val="120000"/>
              </a:lnSpc>
              <a:spcBef>
                <a:spcPts val="1000"/>
              </a:spcBef>
              <a:spcAft>
                <a:spcPts val="0"/>
              </a:spcAft>
              <a:buClr>
                <a:schemeClr val="dk1"/>
              </a:buClr>
              <a:buSzPct val="100000"/>
              <a:buNone/>
            </a:pPr>
            <a:r>
              <a:t/>
            </a:r>
            <a:endParaRPr/>
          </a:p>
          <a:p>
            <a:pPr indent="-196850" lvl="0" marL="228600" rtl="0" algn="l">
              <a:lnSpc>
                <a:spcPct val="120000"/>
              </a:lnSpc>
              <a:spcBef>
                <a:spcPts val="1000"/>
              </a:spcBef>
              <a:spcAft>
                <a:spcPts val="0"/>
              </a:spcAft>
              <a:buClr>
                <a:schemeClr val="dk1"/>
              </a:buClr>
              <a:buSzPct val="100000"/>
              <a:buNone/>
            </a:pPr>
            <a:r>
              <a:t/>
            </a:r>
            <a:endParaRPr/>
          </a:p>
        </p:txBody>
      </p:sp>
      <p:pic>
        <p:nvPicPr>
          <p:cNvPr id="113" name="Google Shape;113;p4"/>
          <p:cNvPicPr preferRelativeResize="0"/>
          <p:nvPr/>
        </p:nvPicPr>
        <p:blipFill rotWithShape="1">
          <a:blip r:embed="rId3">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500"/>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0" st="0"/>
                                            </p:txEl>
                                          </p:spTgt>
                                        </p:tgtEl>
                                        <p:attrNameLst>
                                          <p:attrName>style.visibility</p:attrName>
                                        </p:attrNameLst>
                                      </p:cBhvr>
                                      <p:to>
                                        <p:strVal val="visible"/>
                                      </p:to>
                                    </p:set>
                                    <p:anim calcmode="lin" valueType="num">
                                      <p:cBhvr additive="base">
                                        <p:cTn dur="500"/>
                                        <p:tgtEl>
                                          <p:spTgt spid="11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1" st="1"/>
                                            </p:txEl>
                                          </p:spTgt>
                                        </p:tgtEl>
                                        <p:attrNameLst>
                                          <p:attrName>style.visibility</p:attrName>
                                        </p:attrNameLst>
                                      </p:cBhvr>
                                      <p:to>
                                        <p:strVal val="visible"/>
                                      </p:to>
                                    </p:set>
                                    <p:anim calcmode="lin" valueType="num">
                                      <p:cBhvr additive="base">
                                        <p:cTn dur="500"/>
                                        <p:tgtEl>
                                          <p:spTgt spid="11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2" st="2"/>
                                            </p:txEl>
                                          </p:spTgt>
                                        </p:tgtEl>
                                        <p:attrNameLst>
                                          <p:attrName>style.visibility</p:attrName>
                                        </p:attrNameLst>
                                      </p:cBhvr>
                                      <p:to>
                                        <p:strVal val="visible"/>
                                      </p:to>
                                    </p:set>
                                    <p:anim calcmode="lin" valueType="num">
                                      <p:cBhvr additive="base">
                                        <p:cTn dur="500"/>
                                        <p:tgtEl>
                                          <p:spTgt spid="11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3" st="3"/>
                                            </p:txEl>
                                          </p:spTgt>
                                        </p:tgtEl>
                                        <p:attrNameLst>
                                          <p:attrName>style.visibility</p:attrName>
                                        </p:attrNameLst>
                                      </p:cBhvr>
                                      <p:to>
                                        <p:strVal val="visible"/>
                                      </p:to>
                                    </p:set>
                                    <p:anim calcmode="lin" valueType="num">
                                      <p:cBhvr additive="base">
                                        <p:cTn dur="500"/>
                                        <p:tgtEl>
                                          <p:spTgt spid="11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4" st="4"/>
                                            </p:txEl>
                                          </p:spTgt>
                                        </p:tgtEl>
                                        <p:attrNameLst>
                                          <p:attrName>style.visibility</p:attrName>
                                        </p:attrNameLst>
                                      </p:cBhvr>
                                      <p:to>
                                        <p:strVal val="visible"/>
                                      </p:to>
                                    </p:set>
                                    <p:anim calcmode="lin" valueType="num">
                                      <p:cBhvr additive="base">
                                        <p:cTn dur="500"/>
                                        <p:tgtEl>
                                          <p:spTgt spid="112">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5" st="5"/>
                                            </p:txEl>
                                          </p:spTgt>
                                        </p:tgtEl>
                                        <p:attrNameLst>
                                          <p:attrName>style.visibility</p:attrName>
                                        </p:attrNameLst>
                                      </p:cBhvr>
                                      <p:to>
                                        <p:strVal val="visible"/>
                                      </p:to>
                                    </p:set>
                                    <p:anim calcmode="lin" valueType="num">
                                      <p:cBhvr additive="base">
                                        <p:cTn dur="500"/>
                                        <p:tgtEl>
                                          <p:spTgt spid="112">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6" st="6"/>
                                            </p:txEl>
                                          </p:spTgt>
                                        </p:tgtEl>
                                        <p:attrNameLst>
                                          <p:attrName>style.visibility</p:attrName>
                                        </p:attrNameLst>
                                      </p:cBhvr>
                                      <p:to>
                                        <p:strVal val="visible"/>
                                      </p:to>
                                    </p:set>
                                    <p:anim calcmode="lin" valueType="num">
                                      <p:cBhvr additive="base">
                                        <p:cTn dur="500"/>
                                        <p:tgtEl>
                                          <p:spTgt spid="112">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7" st="7"/>
                                            </p:txEl>
                                          </p:spTgt>
                                        </p:tgtEl>
                                        <p:attrNameLst>
                                          <p:attrName>style.visibility</p:attrName>
                                        </p:attrNameLst>
                                      </p:cBhvr>
                                      <p:to>
                                        <p:strVal val="visible"/>
                                      </p:to>
                                    </p:set>
                                    <p:anim calcmode="lin" valueType="num">
                                      <p:cBhvr additive="base">
                                        <p:cTn dur="500"/>
                                        <p:tgtEl>
                                          <p:spTgt spid="112">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8" st="8"/>
                                            </p:txEl>
                                          </p:spTgt>
                                        </p:tgtEl>
                                        <p:attrNameLst>
                                          <p:attrName>style.visibility</p:attrName>
                                        </p:attrNameLst>
                                      </p:cBhvr>
                                      <p:to>
                                        <p:strVal val="visible"/>
                                      </p:to>
                                    </p:set>
                                    <p:anim calcmode="lin" valueType="num">
                                      <p:cBhvr additive="base">
                                        <p:cTn dur="500"/>
                                        <p:tgtEl>
                                          <p:spTgt spid="112">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9" st="9"/>
                                            </p:txEl>
                                          </p:spTgt>
                                        </p:tgtEl>
                                        <p:attrNameLst>
                                          <p:attrName>style.visibility</p:attrName>
                                        </p:attrNameLst>
                                      </p:cBhvr>
                                      <p:to>
                                        <p:strVal val="visible"/>
                                      </p:to>
                                    </p:set>
                                    <p:anim calcmode="lin" valueType="num">
                                      <p:cBhvr additive="base">
                                        <p:cTn dur="500"/>
                                        <p:tgtEl>
                                          <p:spTgt spid="112">
                                            <p:txEl>
                                              <p:pRg end="9" st="9"/>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10" st="10"/>
                                            </p:txEl>
                                          </p:spTgt>
                                        </p:tgtEl>
                                        <p:attrNameLst>
                                          <p:attrName>style.visibility</p:attrName>
                                        </p:attrNameLst>
                                      </p:cBhvr>
                                      <p:to>
                                        <p:strVal val="visible"/>
                                      </p:to>
                                    </p:set>
                                    <p:anim calcmode="lin" valueType="num">
                                      <p:cBhvr additive="base">
                                        <p:cTn dur="500"/>
                                        <p:tgtEl>
                                          <p:spTgt spid="112">
                                            <p:txEl>
                                              <p:pRg end="10" st="1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xEl>
                                              <p:pRg end="11" st="11"/>
                                            </p:txEl>
                                          </p:spTgt>
                                        </p:tgtEl>
                                        <p:attrNameLst>
                                          <p:attrName>style.visibility</p:attrName>
                                        </p:attrNameLst>
                                      </p:cBhvr>
                                      <p:to>
                                        <p:strVal val="visible"/>
                                      </p:to>
                                    </p:set>
                                    <p:anim calcmode="lin" valueType="num">
                                      <p:cBhvr additive="base">
                                        <p:cTn dur="500"/>
                                        <p:tgtEl>
                                          <p:spTgt spid="112">
                                            <p:txEl>
                                              <p:pRg end="11" st="11"/>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5"/>
          <p:cNvSpPr txBox="1"/>
          <p:nvPr>
            <p:ph idx="1" type="body"/>
          </p:nvPr>
        </p:nvSpPr>
        <p:spPr>
          <a:xfrm>
            <a:off x="598170" y="1376220"/>
            <a:ext cx="10995660" cy="329184"/>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Clr>
                <a:schemeClr val="dk1"/>
              </a:buClr>
              <a:buSzPts val="1200"/>
              <a:buNone/>
            </a:pPr>
            <a:r>
              <a:rPr lang="en-US" sz="1200"/>
              <a:t>Outlines the specific problem or issue your business aims to address</a:t>
            </a:r>
            <a:endParaRPr/>
          </a:p>
          <a:p>
            <a:pPr indent="-88900" lvl="2" marL="731520" rtl="0" algn="l">
              <a:lnSpc>
                <a:spcPct val="120000"/>
              </a:lnSpc>
              <a:spcBef>
                <a:spcPts val="500"/>
              </a:spcBef>
              <a:spcAft>
                <a:spcPts val="0"/>
              </a:spcAft>
              <a:buClr>
                <a:schemeClr val="dk1"/>
              </a:buClr>
              <a:buSzPts val="2200"/>
              <a:buNone/>
            </a:pPr>
            <a:r>
              <a:t/>
            </a:r>
            <a:endParaRPr sz="2200"/>
          </a:p>
          <a:p>
            <a:pPr indent="-158750" lvl="2" marL="731520" rtl="0" algn="l">
              <a:lnSpc>
                <a:spcPct val="120000"/>
              </a:lnSpc>
              <a:spcBef>
                <a:spcPts val="500"/>
              </a:spcBef>
              <a:spcAft>
                <a:spcPts val="0"/>
              </a:spcAft>
              <a:buClr>
                <a:schemeClr val="dk1"/>
              </a:buClr>
              <a:buSzPts val="1100"/>
              <a:buNone/>
            </a:pPr>
            <a:r>
              <a:t/>
            </a:r>
            <a:endParaRPr sz="1100"/>
          </a:p>
          <a:p>
            <a:pPr indent="-101600" lvl="0" marL="228600" rtl="0" algn="l">
              <a:lnSpc>
                <a:spcPct val="120000"/>
              </a:lnSpc>
              <a:spcBef>
                <a:spcPts val="1000"/>
              </a:spcBef>
              <a:spcAft>
                <a:spcPts val="0"/>
              </a:spcAft>
              <a:buClr>
                <a:schemeClr val="dk1"/>
              </a:buClr>
              <a:buSzPts val="2000"/>
              <a:buNone/>
            </a:pPr>
            <a:r>
              <a:t/>
            </a:r>
            <a:endParaRPr/>
          </a:p>
        </p:txBody>
      </p:sp>
      <p:pic>
        <p:nvPicPr>
          <p:cNvPr id="119" name="Google Shape;119;p5"/>
          <p:cNvPicPr preferRelativeResize="0"/>
          <p:nvPr/>
        </p:nvPicPr>
        <p:blipFill rotWithShape="1">
          <a:blip r:embed="rId3">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
        <p:nvSpPr>
          <p:cNvPr id="120" name="Google Shape;120;p5"/>
          <p:cNvSpPr txBox="1"/>
          <p:nvPr>
            <p:ph type="title"/>
          </p:nvPr>
        </p:nvSpPr>
        <p:spPr>
          <a:xfrm>
            <a:off x="548639" y="950978"/>
            <a:ext cx="9637777" cy="425242"/>
          </a:xfrm>
          <a:prstGeom prst="rect">
            <a:avLst/>
          </a:prstGeom>
          <a:noFill/>
          <a:ln>
            <a:noFill/>
          </a:ln>
        </p:spPr>
        <p:txBody>
          <a:bodyPr anchorCtr="0" anchor="t" bIns="45700" lIns="91425" spcFirstLastPara="1" rIns="91425" wrap="square" tIns="45700">
            <a:normAutofit fontScale="90000"/>
          </a:bodyPr>
          <a:lstStyle/>
          <a:p>
            <a:pPr indent="0" lvl="0" marL="0" rtl="0" algn="l">
              <a:lnSpc>
                <a:spcPct val="85000"/>
              </a:lnSpc>
              <a:spcBef>
                <a:spcPts val="0"/>
              </a:spcBef>
              <a:spcAft>
                <a:spcPts val="0"/>
              </a:spcAft>
              <a:buClr>
                <a:srgbClr val="00B050"/>
              </a:buClr>
              <a:buSzPct val="100000"/>
              <a:buFont typeface="Open Sans Light"/>
              <a:buNone/>
            </a:pPr>
            <a:r>
              <a:rPr lang="en-US" sz="2000">
                <a:solidFill>
                  <a:srgbClr val="00B050"/>
                </a:solidFill>
                <a:latin typeface="Open Sans Light"/>
                <a:ea typeface="Open Sans Light"/>
                <a:cs typeface="Open Sans Light"/>
                <a:sym typeface="Open Sans Light"/>
              </a:rPr>
              <a:t>Key elements to grant writing: Statement of need </a:t>
            </a:r>
            <a:br>
              <a:rPr lang="en-US"/>
            </a:br>
            <a:endParaRPr/>
          </a:p>
        </p:txBody>
      </p:sp>
      <p:sp>
        <p:nvSpPr>
          <p:cNvPr id="121" name="Google Shape;121;p5"/>
          <p:cNvSpPr txBox="1"/>
          <p:nvPr/>
        </p:nvSpPr>
        <p:spPr>
          <a:xfrm>
            <a:off x="548639" y="1940004"/>
            <a:ext cx="10995660" cy="329184"/>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120000"/>
              </a:lnSpc>
              <a:spcBef>
                <a:spcPts val="0"/>
              </a:spcBef>
              <a:spcAft>
                <a:spcPts val="0"/>
              </a:spcAft>
              <a:buClr>
                <a:schemeClr val="dk1"/>
              </a:buClr>
              <a:buSzPts val="1200"/>
              <a:buFont typeface="Arial"/>
              <a:buChar char="•"/>
            </a:pPr>
            <a:r>
              <a:rPr b="0" i="0" lang="en-US" sz="1200" u="none" cap="none" strike="noStrike">
                <a:solidFill>
                  <a:schemeClr val="dk1"/>
                </a:solidFill>
                <a:latin typeface="Open Sans Light"/>
                <a:ea typeface="Open Sans Light"/>
                <a:cs typeface="Open Sans Light"/>
                <a:sym typeface="Open Sans Light"/>
              </a:rPr>
              <a:t>Background : Provide background information on the problem, including relevant statistics, data, or research findings</a:t>
            </a:r>
            <a:endParaRPr b="0" i="0" sz="2200" u="none" cap="none" strike="noStrike">
              <a:solidFill>
                <a:schemeClr val="dk1"/>
              </a:solidFill>
              <a:latin typeface="Open Sans Light"/>
              <a:ea typeface="Open Sans Light"/>
              <a:cs typeface="Open Sans Light"/>
              <a:sym typeface="Open Sans Light"/>
            </a:endParaRPr>
          </a:p>
          <a:p>
            <a:pPr indent="-158750" lvl="2" marL="731520" marR="0" rtl="0" algn="l">
              <a:lnSpc>
                <a:spcPct val="120000"/>
              </a:lnSpc>
              <a:spcBef>
                <a:spcPts val="500"/>
              </a:spcBef>
              <a:spcAft>
                <a:spcPts val="0"/>
              </a:spcAft>
              <a:buClr>
                <a:schemeClr val="dk1"/>
              </a:buClr>
              <a:buSzPts val="1100"/>
              <a:buFont typeface="Arial"/>
              <a:buNone/>
            </a:pPr>
            <a:r>
              <a:t/>
            </a:r>
            <a:endParaRPr b="0" i="0" sz="1100" u="none" cap="none" strike="noStrike">
              <a:solidFill>
                <a:schemeClr val="dk1"/>
              </a:solidFill>
              <a:latin typeface="Open Sans Light"/>
              <a:ea typeface="Open Sans Light"/>
              <a:cs typeface="Open Sans Light"/>
              <a:sym typeface="Open Sans Light"/>
            </a:endParaRPr>
          </a:p>
          <a:p>
            <a:pPr indent="-101600" lvl="0" marL="228600" marR="0" rtl="0" algn="l">
              <a:lnSpc>
                <a:spcPct val="120000"/>
              </a:lnSpc>
              <a:spcBef>
                <a:spcPts val="1000"/>
              </a:spcBef>
              <a:spcAft>
                <a:spcPts val="0"/>
              </a:spcAft>
              <a:buClr>
                <a:schemeClr val="dk1"/>
              </a:buClr>
              <a:buSzPts val="2000"/>
              <a:buFont typeface="Arial"/>
              <a:buNone/>
            </a:pPr>
            <a:r>
              <a:t/>
            </a:r>
            <a:endParaRPr b="0" i="0" sz="2000" u="none" cap="none" strike="noStrike">
              <a:solidFill>
                <a:schemeClr val="dk1"/>
              </a:solidFill>
              <a:latin typeface="Open Sans Light"/>
              <a:ea typeface="Open Sans Light"/>
              <a:cs typeface="Open Sans Light"/>
              <a:sym typeface="Open Sans Light"/>
            </a:endParaRPr>
          </a:p>
        </p:txBody>
      </p:sp>
      <p:sp>
        <p:nvSpPr>
          <p:cNvPr id="122" name="Google Shape;122;p5"/>
          <p:cNvSpPr txBox="1"/>
          <p:nvPr/>
        </p:nvSpPr>
        <p:spPr>
          <a:xfrm>
            <a:off x="598170" y="2327188"/>
            <a:ext cx="10995660" cy="329184"/>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120000"/>
              </a:lnSpc>
              <a:spcBef>
                <a:spcPts val="0"/>
              </a:spcBef>
              <a:spcAft>
                <a:spcPts val="0"/>
              </a:spcAft>
              <a:buClr>
                <a:schemeClr val="dk1"/>
              </a:buClr>
              <a:buSzPts val="1200"/>
              <a:buFont typeface="Arial"/>
              <a:buChar char="•"/>
            </a:pPr>
            <a:r>
              <a:rPr b="0" i="0" lang="en-US" sz="1200" u="none" cap="none" strike="noStrike">
                <a:solidFill>
                  <a:schemeClr val="dk1"/>
                </a:solidFill>
                <a:latin typeface="Open Sans Light"/>
                <a:ea typeface="Open Sans Light"/>
                <a:cs typeface="Open Sans Light"/>
                <a:sym typeface="Open Sans Light"/>
              </a:rPr>
              <a:t>Context : Explain the historical context and any trends related to the issue.</a:t>
            </a:r>
            <a:endParaRPr/>
          </a:p>
          <a:p>
            <a:pPr indent="-101600" lvl="0" marL="228600" marR="0" rtl="0" algn="l">
              <a:lnSpc>
                <a:spcPct val="120000"/>
              </a:lnSpc>
              <a:spcBef>
                <a:spcPts val="1000"/>
              </a:spcBef>
              <a:spcAft>
                <a:spcPts val="0"/>
              </a:spcAft>
              <a:buClr>
                <a:schemeClr val="dk1"/>
              </a:buClr>
              <a:buSzPts val="2000"/>
              <a:buFont typeface="Arial"/>
              <a:buNone/>
            </a:pPr>
            <a:r>
              <a:t/>
            </a:r>
            <a:endParaRPr b="0" i="0" sz="2000" u="none" cap="none" strike="noStrike">
              <a:solidFill>
                <a:schemeClr val="dk1"/>
              </a:solidFill>
              <a:latin typeface="Open Sans Light"/>
              <a:ea typeface="Open Sans Light"/>
              <a:cs typeface="Open Sans Light"/>
              <a:sym typeface="Open Sans Light"/>
            </a:endParaRPr>
          </a:p>
        </p:txBody>
      </p:sp>
      <p:sp>
        <p:nvSpPr>
          <p:cNvPr id="123" name="Google Shape;123;p5"/>
          <p:cNvSpPr txBox="1"/>
          <p:nvPr/>
        </p:nvSpPr>
        <p:spPr>
          <a:xfrm>
            <a:off x="598170" y="2832972"/>
            <a:ext cx="10995660" cy="596028"/>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120000"/>
              </a:lnSpc>
              <a:spcBef>
                <a:spcPts val="0"/>
              </a:spcBef>
              <a:spcAft>
                <a:spcPts val="0"/>
              </a:spcAft>
              <a:buClr>
                <a:schemeClr val="dk1"/>
              </a:buClr>
              <a:buSzPts val="1200"/>
              <a:buFont typeface="Arial"/>
              <a:buChar char="•"/>
            </a:pPr>
            <a:r>
              <a:rPr b="0" i="0" lang="en-US" sz="1200" u="none" cap="none" strike="noStrike">
                <a:solidFill>
                  <a:schemeClr val="dk1"/>
                </a:solidFill>
                <a:latin typeface="Open Sans Light"/>
                <a:ea typeface="Open Sans Light"/>
                <a:cs typeface="Open Sans Light"/>
                <a:sym typeface="Open Sans Light"/>
              </a:rPr>
              <a:t>Extent of the Problem: Clearly articulate the magnitude and scope of the problem. Use data and facts to support your claims. Highlight the impact of the issue on the community or target population.</a:t>
            </a:r>
            <a:endParaRPr/>
          </a:p>
          <a:p>
            <a:pPr indent="-152400" lvl="0" marL="228600" marR="0" rtl="0" algn="l">
              <a:lnSpc>
                <a:spcPct val="120000"/>
              </a:lnSpc>
              <a:spcBef>
                <a:spcPts val="1000"/>
              </a:spcBef>
              <a:spcAft>
                <a:spcPts val="0"/>
              </a:spcAft>
              <a:buClr>
                <a:schemeClr val="dk1"/>
              </a:buClr>
              <a:buSzPts val="1200"/>
              <a:buFont typeface="Arial"/>
              <a:buNone/>
            </a:pPr>
            <a:r>
              <a:t/>
            </a:r>
            <a:endParaRPr b="0" i="0" sz="1200" u="none" cap="none" strike="noStrike">
              <a:solidFill>
                <a:schemeClr val="dk1"/>
              </a:solidFill>
              <a:latin typeface="Open Sans Light"/>
              <a:ea typeface="Open Sans Light"/>
              <a:cs typeface="Open Sans Light"/>
              <a:sym typeface="Open Sans Light"/>
            </a:endParaRPr>
          </a:p>
        </p:txBody>
      </p:sp>
      <p:sp>
        <p:nvSpPr>
          <p:cNvPr id="124" name="Google Shape;124;p5"/>
          <p:cNvSpPr txBox="1"/>
          <p:nvPr/>
        </p:nvSpPr>
        <p:spPr>
          <a:xfrm>
            <a:off x="502919" y="3441882"/>
            <a:ext cx="10995660" cy="500056"/>
          </a:xfrm>
          <a:prstGeom prst="rect">
            <a:avLst/>
          </a:prstGeom>
          <a:noFill/>
          <a:ln>
            <a:noFill/>
          </a:ln>
        </p:spPr>
        <p:txBody>
          <a:bodyPr anchorCtr="0" anchor="t" bIns="45700" lIns="91425" spcFirstLastPara="1" rIns="91425" wrap="square" tIns="45700">
            <a:normAutofit fontScale="70000" lnSpcReduction="20000"/>
          </a:bodyPr>
          <a:lstStyle/>
          <a:p>
            <a:pPr indent="-228600" lvl="0" marL="228600" marR="0" rtl="0" algn="l">
              <a:lnSpc>
                <a:spcPct val="120000"/>
              </a:lnSpc>
              <a:spcBef>
                <a:spcPts val="0"/>
              </a:spcBef>
              <a:spcAft>
                <a:spcPts val="0"/>
              </a:spcAft>
              <a:buClr>
                <a:schemeClr val="dk1"/>
              </a:buClr>
              <a:buSzPct val="100000"/>
              <a:buFont typeface="Arial"/>
              <a:buChar char="•"/>
            </a:pPr>
            <a:r>
              <a:rPr b="0" i="0" lang="en-US" sz="1800" u="none" cap="none" strike="noStrike">
                <a:solidFill>
                  <a:schemeClr val="dk1"/>
                </a:solidFill>
                <a:latin typeface="Open Sans Light"/>
                <a:ea typeface="Open Sans Light"/>
                <a:cs typeface="Open Sans Light"/>
                <a:sym typeface="Open Sans Light"/>
              </a:rPr>
              <a:t>Unmet Needs : Identify any existing gaps or unmet needs within the community related to the issue. Explain why current resources or interventions are insufficient.</a:t>
            </a:r>
            <a:endParaRPr/>
          </a:p>
          <a:p>
            <a:pPr indent="-139700" lvl="0" marL="228600" marR="0" rtl="0" algn="l">
              <a:lnSpc>
                <a:spcPct val="120000"/>
              </a:lnSpc>
              <a:spcBef>
                <a:spcPts val="1000"/>
              </a:spcBef>
              <a:spcAft>
                <a:spcPts val="0"/>
              </a:spcAft>
              <a:buClr>
                <a:schemeClr val="dk1"/>
              </a:buClr>
              <a:buSzPct val="100000"/>
              <a:buFont typeface="Arial"/>
              <a:buNone/>
            </a:pPr>
            <a:r>
              <a:t/>
            </a:r>
            <a:endParaRPr b="0" i="0" sz="2000" u="none" cap="none" strike="noStrike">
              <a:solidFill>
                <a:schemeClr val="dk1"/>
              </a:solidFill>
              <a:latin typeface="Open Sans Light"/>
              <a:ea typeface="Open Sans Light"/>
              <a:cs typeface="Open Sans Light"/>
              <a:sym typeface="Open Sans Light"/>
            </a:endParaRPr>
          </a:p>
        </p:txBody>
      </p:sp>
      <p:sp>
        <p:nvSpPr>
          <p:cNvPr id="125" name="Google Shape;125;p5"/>
          <p:cNvSpPr txBox="1"/>
          <p:nvPr/>
        </p:nvSpPr>
        <p:spPr>
          <a:xfrm>
            <a:off x="548639" y="4126006"/>
            <a:ext cx="10995660" cy="596028"/>
          </a:xfrm>
          <a:prstGeom prst="rect">
            <a:avLst/>
          </a:prstGeom>
          <a:noFill/>
          <a:ln>
            <a:noFill/>
          </a:ln>
        </p:spPr>
        <p:txBody>
          <a:bodyPr anchorCtr="0" anchor="t" bIns="45700" lIns="91425" spcFirstLastPara="1" rIns="91425" wrap="square" tIns="45700">
            <a:normAutofit lnSpcReduction="10000"/>
          </a:bodyPr>
          <a:lstStyle/>
          <a:p>
            <a:pPr indent="-228600" lvl="0" marL="228600" marR="0" rtl="0" algn="l">
              <a:lnSpc>
                <a:spcPct val="120000"/>
              </a:lnSpc>
              <a:spcBef>
                <a:spcPts val="0"/>
              </a:spcBef>
              <a:spcAft>
                <a:spcPts val="0"/>
              </a:spcAft>
              <a:buClr>
                <a:schemeClr val="dk1"/>
              </a:buClr>
              <a:buSzPts val="1400"/>
              <a:buFont typeface="Arial"/>
              <a:buChar char="•"/>
            </a:pPr>
            <a:r>
              <a:rPr b="0" i="0" lang="en-US" sz="1400" u="none" cap="none" strike="noStrike">
                <a:solidFill>
                  <a:schemeClr val="dk1"/>
                </a:solidFill>
                <a:latin typeface="Open Sans Light"/>
                <a:ea typeface="Open Sans Light"/>
                <a:cs typeface="Open Sans Light"/>
                <a:sym typeface="Open Sans Light"/>
              </a:rPr>
              <a:t>Alignment with Grantor's Priorities: Explicitly connect the identified need with the priorities and goals of the grantor or funding organization. Demonstrate how your project aligns with their mission and values.</a:t>
            </a:r>
            <a:endParaRPr/>
          </a:p>
          <a:p>
            <a:pPr indent="-152400" lvl="0" marL="228600" marR="0" rtl="0" algn="l">
              <a:lnSpc>
                <a:spcPct val="120000"/>
              </a:lnSpc>
              <a:spcBef>
                <a:spcPts val="1000"/>
              </a:spcBef>
              <a:spcAft>
                <a:spcPts val="0"/>
              </a:spcAft>
              <a:buClr>
                <a:schemeClr val="dk1"/>
              </a:buClr>
              <a:buSzPts val="1200"/>
              <a:buFont typeface="Arial"/>
              <a:buNone/>
            </a:pPr>
            <a:r>
              <a:t/>
            </a:r>
            <a:endParaRPr b="0" i="0" sz="1200" u="none" cap="none" strike="noStrike">
              <a:solidFill>
                <a:schemeClr val="dk1"/>
              </a:solidFill>
              <a:latin typeface="Open Sans Light"/>
              <a:ea typeface="Open Sans Light"/>
              <a:cs typeface="Open Sans Light"/>
              <a:sym typeface="Open Sans Light"/>
            </a:endParaRPr>
          </a:p>
        </p:txBody>
      </p:sp>
      <p:sp>
        <p:nvSpPr>
          <p:cNvPr id="126" name="Google Shape;126;p5"/>
          <p:cNvSpPr txBox="1"/>
          <p:nvPr/>
        </p:nvSpPr>
        <p:spPr>
          <a:xfrm>
            <a:off x="452580" y="4844687"/>
            <a:ext cx="10995660" cy="596028"/>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marR="0" rtl="0" algn="l">
              <a:lnSpc>
                <a:spcPct val="140000"/>
              </a:lnSpc>
              <a:spcBef>
                <a:spcPts val="0"/>
              </a:spcBef>
              <a:spcAft>
                <a:spcPts val="0"/>
              </a:spcAft>
              <a:buClr>
                <a:schemeClr val="dk1"/>
              </a:buClr>
              <a:buSzPct val="100000"/>
              <a:buFont typeface="Arial"/>
              <a:buChar char="•"/>
            </a:pPr>
            <a:r>
              <a:rPr b="0" i="0" lang="en-US" sz="1500" u="none" cap="none" strike="noStrike">
                <a:solidFill>
                  <a:schemeClr val="dk1"/>
                </a:solidFill>
                <a:latin typeface="Open Sans Light"/>
                <a:ea typeface="Open Sans Light"/>
                <a:cs typeface="Open Sans Light"/>
                <a:sym typeface="Open Sans Light"/>
              </a:rPr>
              <a:t>Consequences of Inaction: Discuss the potential consequences of not addressing the identified need. Illustrate the negative impact on the community or target population if the problem persists.</a:t>
            </a:r>
            <a:endParaRPr/>
          </a:p>
          <a:p>
            <a:pPr indent="-163830" lvl="0" marL="228600" marR="0" rtl="0" algn="l">
              <a:lnSpc>
                <a:spcPct val="120000"/>
              </a:lnSpc>
              <a:spcBef>
                <a:spcPts val="1000"/>
              </a:spcBef>
              <a:spcAft>
                <a:spcPts val="0"/>
              </a:spcAft>
              <a:buClr>
                <a:schemeClr val="dk1"/>
              </a:buClr>
              <a:buSzPct val="100000"/>
              <a:buFont typeface="Arial"/>
              <a:buNone/>
            </a:pPr>
            <a:r>
              <a:t/>
            </a:r>
            <a:endParaRPr b="0" i="0" sz="1200" u="none" cap="none" strike="noStrike">
              <a:solidFill>
                <a:schemeClr val="dk1"/>
              </a:solidFill>
              <a:latin typeface="Open Sans Light"/>
              <a:ea typeface="Open Sans Light"/>
              <a:cs typeface="Open Sans Light"/>
              <a:sym typeface="Open Sans Ligh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gtEl>
                                        <p:attrNameLst>
                                          <p:attrName>style.visibility</p:attrName>
                                        </p:attrNameLst>
                                      </p:cBhvr>
                                      <p:to>
                                        <p:strVal val="visible"/>
                                      </p:to>
                                    </p:set>
                                    <p:anim calcmode="lin" valueType="num">
                                      <p:cBhvr additive="base">
                                        <p:cTn dur="500"/>
                                        <p:tgtEl>
                                          <p:spTgt spid="1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8">
                                            <p:txEl>
                                              <p:pRg end="0" st="0"/>
                                            </p:txEl>
                                          </p:spTgt>
                                        </p:tgtEl>
                                        <p:attrNameLst>
                                          <p:attrName>style.visibility</p:attrName>
                                        </p:attrNameLst>
                                      </p:cBhvr>
                                      <p:to>
                                        <p:strVal val="visible"/>
                                      </p:to>
                                    </p:set>
                                    <p:anim calcmode="lin" valueType="num">
                                      <p:cBhvr additive="base">
                                        <p:cTn dur="500"/>
                                        <p:tgtEl>
                                          <p:spTgt spid="11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8">
                                            <p:txEl>
                                              <p:pRg end="1" st="1"/>
                                            </p:txEl>
                                          </p:spTgt>
                                        </p:tgtEl>
                                        <p:attrNameLst>
                                          <p:attrName>style.visibility</p:attrName>
                                        </p:attrNameLst>
                                      </p:cBhvr>
                                      <p:to>
                                        <p:strVal val="visible"/>
                                      </p:to>
                                    </p:set>
                                    <p:anim calcmode="lin" valueType="num">
                                      <p:cBhvr additive="base">
                                        <p:cTn dur="500"/>
                                        <p:tgtEl>
                                          <p:spTgt spid="118">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8">
                                            <p:txEl>
                                              <p:pRg end="2" st="2"/>
                                            </p:txEl>
                                          </p:spTgt>
                                        </p:tgtEl>
                                        <p:attrNameLst>
                                          <p:attrName>style.visibility</p:attrName>
                                        </p:attrNameLst>
                                      </p:cBhvr>
                                      <p:to>
                                        <p:strVal val="visible"/>
                                      </p:to>
                                    </p:set>
                                    <p:anim calcmode="lin" valueType="num">
                                      <p:cBhvr additive="base">
                                        <p:cTn dur="500"/>
                                        <p:tgtEl>
                                          <p:spTgt spid="118">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8">
                                            <p:txEl>
                                              <p:pRg end="3" st="3"/>
                                            </p:txEl>
                                          </p:spTgt>
                                        </p:tgtEl>
                                        <p:attrNameLst>
                                          <p:attrName>style.visibility</p:attrName>
                                        </p:attrNameLst>
                                      </p:cBhvr>
                                      <p:to>
                                        <p:strVal val="visible"/>
                                      </p:to>
                                    </p:set>
                                    <p:anim calcmode="lin" valueType="num">
                                      <p:cBhvr additive="base">
                                        <p:cTn dur="500"/>
                                        <p:tgtEl>
                                          <p:spTgt spid="118">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gtEl>
                                        <p:attrNameLst>
                                          <p:attrName>style.visibility</p:attrName>
                                        </p:attrNameLst>
                                      </p:cBhvr>
                                      <p:to>
                                        <p:strVal val="visible"/>
                                      </p:to>
                                    </p:set>
                                    <p:anim calcmode="lin" valueType="num">
                                      <p:cBhvr additive="base">
                                        <p:cTn dur="500"/>
                                        <p:tgtEl>
                                          <p:spTgt spid="12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gtEl>
                                        <p:attrNameLst>
                                          <p:attrName>style.visibility</p:attrName>
                                        </p:attrNameLst>
                                      </p:cBhvr>
                                      <p:to>
                                        <p:strVal val="visible"/>
                                      </p:to>
                                    </p:set>
                                    <p:anim calcmode="lin" valueType="num">
                                      <p:cBhvr additive="base">
                                        <p:cTn dur="500"/>
                                        <p:tgtEl>
                                          <p:spTgt spid="12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gtEl>
                                        <p:attrNameLst>
                                          <p:attrName>style.visibility</p:attrName>
                                        </p:attrNameLst>
                                      </p:cBhvr>
                                      <p:to>
                                        <p:strVal val="visible"/>
                                      </p:to>
                                    </p:set>
                                    <p:anim calcmode="lin" valueType="num">
                                      <p:cBhvr additive="base">
                                        <p:cTn dur="500"/>
                                        <p:tgtEl>
                                          <p:spTgt spid="12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4"/>
                                        </p:tgtEl>
                                        <p:attrNameLst>
                                          <p:attrName>style.visibility</p:attrName>
                                        </p:attrNameLst>
                                      </p:cBhvr>
                                      <p:to>
                                        <p:strVal val="visible"/>
                                      </p:to>
                                    </p:set>
                                    <p:anim calcmode="lin" valueType="num">
                                      <p:cBhvr additive="base">
                                        <p:cTn dur="500"/>
                                        <p:tgtEl>
                                          <p:spTgt spid="12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5"/>
                                        </p:tgtEl>
                                        <p:attrNameLst>
                                          <p:attrName>style.visibility</p:attrName>
                                        </p:attrNameLst>
                                      </p:cBhvr>
                                      <p:to>
                                        <p:strVal val="visible"/>
                                      </p:to>
                                    </p:set>
                                    <p:anim calcmode="lin" valueType="num">
                                      <p:cBhvr additive="base">
                                        <p:cTn dur="500"/>
                                        <p:tgtEl>
                                          <p:spTgt spid="12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6"/>
                                        </p:tgtEl>
                                        <p:attrNameLst>
                                          <p:attrName>style.visibility</p:attrName>
                                        </p:attrNameLst>
                                      </p:cBhvr>
                                      <p:to>
                                        <p:strVal val="visible"/>
                                      </p:to>
                                    </p:set>
                                    <p:anim calcmode="lin" valueType="num">
                                      <p:cBhvr additive="base">
                                        <p:cTn dur="500"/>
                                        <p:tgtEl>
                                          <p:spTgt spid="12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6"/>
          <p:cNvSpPr txBox="1"/>
          <p:nvPr>
            <p:ph type="title"/>
          </p:nvPr>
        </p:nvSpPr>
        <p:spPr>
          <a:xfrm>
            <a:off x="598170" y="901514"/>
            <a:ext cx="10995659" cy="400813"/>
          </a:xfrm>
          <a:prstGeom prst="rect">
            <a:avLst/>
          </a:prstGeom>
          <a:noFill/>
          <a:ln>
            <a:noFill/>
          </a:ln>
        </p:spPr>
        <p:txBody>
          <a:bodyPr anchorCtr="0" anchor="t" bIns="45700" lIns="91425" spcFirstLastPara="1" rIns="91425" wrap="square" tIns="45700">
            <a:normAutofit fontScale="90000"/>
          </a:bodyPr>
          <a:lstStyle/>
          <a:p>
            <a:pPr indent="0" lvl="0" marL="0" rtl="0" algn="l">
              <a:lnSpc>
                <a:spcPct val="85000"/>
              </a:lnSpc>
              <a:spcBef>
                <a:spcPts val="0"/>
              </a:spcBef>
              <a:spcAft>
                <a:spcPts val="0"/>
              </a:spcAft>
              <a:buClr>
                <a:srgbClr val="00B050"/>
              </a:buClr>
              <a:buSzPct val="100000"/>
              <a:buFont typeface="Open Sans Light"/>
              <a:buNone/>
            </a:pPr>
            <a:r>
              <a:rPr lang="en-US" sz="2000">
                <a:solidFill>
                  <a:srgbClr val="00B050"/>
                </a:solidFill>
                <a:latin typeface="Open Sans Light"/>
                <a:ea typeface="Open Sans Light"/>
                <a:cs typeface="Open Sans Light"/>
                <a:sym typeface="Open Sans Light"/>
              </a:rPr>
              <a:t>Key elements to grant writing: Project description</a:t>
            </a:r>
            <a:br>
              <a:rPr lang="en-US" sz="3600">
                <a:solidFill>
                  <a:srgbClr val="00B050"/>
                </a:solidFill>
              </a:rPr>
            </a:br>
            <a:endParaRPr/>
          </a:p>
        </p:txBody>
      </p:sp>
      <p:sp>
        <p:nvSpPr>
          <p:cNvPr id="133" name="Google Shape;133;p6"/>
          <p:cNvSpPr txBox="1"/>
          <p:nvPr>
            <p:ph idx="1" type="body"/>
          </p:nvPr>
        </p:nvSpPr>
        <p:spPr>
          <a:xfrm>
            <a:off x="598169" y="1522189"/>
            <a:ext cx="10995660" cy="1275875"/>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Clr>
                <a:schemeClr val="dk1"/>
              </a:buClr>
              <a:buSzPts val="1300"/>
              <a:buNone/>
            </a:pPr>
            <a:r>
              <a:rPr lang="en-US" sz="1300"/>
              <a:t>The Project Description provides an overall narrative that introduces and outlines the key elements of a project. It gives a comprehensive view of the project's goals, objectives, and activities.</a:t>
            </a:r>
            <a:endParaRPr/>
          </a:p>
          <a:p>
            <a:pPr indent="0" lvl="0" marL="0" rtl="0" algn="l">
              <a:lnSpc>
                <a:spcPct val="120000"/>
              </a:lnSpc>
              <a:spcBef>
                <a:spcPts val="1000"/>
              </a:spcBef>
              <a:spcAft>
                <a:spcPts val="0"/>
              </a:spcAft>
              <a:buClr>
                <a:srgbClr val="00B0F0"/>
              </a:buClr>
              <a:buSzPts val="1300"/>
              <a:buNone/>
            </a:pPr>
            <a:r>
              <a:rPr lang="en-US" sz="1300">
                <a:solidFill>
                  <a:srgbClr val="00B0F0"/>
                </a:solidFill>
              </a:rPr>
              <a:t>Content: </a:t>
            </a:r>
            <a:endParaRPr/>
          </a:p>
          <a:p>
            <a:pPr indent="-228600" lvl="2" marL="731520" rtl="0" algn="l">
              <a:lnSpc>
                <a:spcPct val="120000"/>
              </a:lnSpc>
              <a:spcBef>
                <a:spcPts val="500"/>
              </a:spcBef>
              <a:spcAft>
                <a:spcPts val="0"/>
              </a:spcAft>
              <a:buClr>
                <a:schemeClr val="dk1"/>
              </a:buClr>
              <a:buSzPts val="1300"/>
              <a:buChar char="•"/>
            </a:pPr>
            <a:r>
              <a:rPr lang="en-US" sz="1300"/>
              <a:t>Begin with an introduction that may restate the identified need or issue.</a:t>
            </a:r>
            <a:endParaRPr/>
          </a:p>
          <a:p>
            <a:pPr indent="0" lvl="2" marL="502919" rtl="0" algn="l">
              <a:lnSpc>
                <a:spcPct val="120000"/>
              </a:lnSpc>
              <a:spcBef>
                <a:spcPts val="500"/>
              </a:spcBef>
              <a:spcAft>
                <a:spcPts val="0"/>
              </a:spcAft>
              <a:buClr>
                <a:schemeClr val="dk1"/>
              </a:buClr>
              <a:buSzPts val="1300"/>
              <a:buNone/>
            </a:pPr>
            <a:r>
              <a:t/>
            </a:r>
            <a:endParaRPr sz="1300"/>
          </a:p>
          <a:p>
            <a:pPr indent="0" lvl="2" marL="502919" rtl="0" algn="l">
              <a:lnSpc>
                <a:spcPct val="120000"/>
              </a:lnSpc>
              <a:spcBef>
                <a:spcPts val="500"/>
              </a:spcBef>
              <a:spcAft>
                <a:spcPts val="0"/>
              </a:spcAft>
              <a:buClr>
                <a:schemeClr val="dk1"/>
              </a:buClr>
              <a:buSzPts val="1300"/>
              <a:buNone/>
            </a:pPr>
            <a:r>
              <a:t/>
            </a:r>
            <a:endParaRPr sz="1300"/>
          </a:p>
          <a:p>
            <a:pPr indent="0" lvl="2" marL="502919" rtl="0" algn="l">
              <a:lnSpc>
                <a:spcPct val="120000"/>
              </a:lnSpc>
              <a:spcBef>
                <a:spcPts val="500"/>
              </a:spcBef>
              <a:spcAft>
                <a:spcPts val="0"/>
              </a:spcAft>
              <a:buClr>
                <a:schemeClr val="dk1"/>
              </a:buClr>
              <a:buSzPts val="1300"/>
              <a:buNone/>
            </a:pPr>
            <a:r>
              <a:t/>
            </a:r>
            <a:endParaRPr sz="1300"/>
          </a:p>
          <a:p>
            <a:pPr indent="0" lvl="2" marL="502919" rtl="0" algn="l">
              <a:lnSpc>
                <a:spcPct val="120000"/>
              </a:lnSpc>
              <a:spcBef>
                <a:spcPts val="500"/>
              </a:spcBef>
              <a:spcAft>
                <a:spcPts val="0"/>
              </a:spcAft>
              <a:buClr>
                <a:schemeClr val="dk1"/>
              </a:buClr>
              <a:buSzPts val="1300"/>
              <a:buNone/>
            </a:pPr>
            <a:r>
              <a:t/>
            </a:r>
            <a:endParaRPr sz="1300"/>
          </a:p>
          <a:p>
            <a:pPr indent="0" lvl="2" marL="502919" rtl="0" algn="l">
              <a:lnSpc>
                <a:spcPct val="120000"/>
              </a:lnSpc>
              <a:spcBef>
                <a:spcPts val="500"/>
              </a:spcBef>
              <a:spcAft>
                <a:spcPts val="0"/>
              </a:spcAft>
              <a:buClr>
                <a:schemeClr val="dk1"/>
              </a:buClr>
              <a:buSzPts val="1300"/>
              <a:buNone/>
            </a:pPr>
            <a:r>
              <a:t/>
            </a:r>
            <a:endParaRPr sz="1300"/>
          </a:p>
        </p:txBody>
      </p:sp>
      <p:pic>
        <p:nvPicPr>
          <p:cNvPr id="134" name="Google Shape;134;p6"/>
          <p:cNvPicPr preferRelativeResize="0"/>
          <p:nvPr/>
        </p:nvPicPr>
        <p:blipFill rotWithShape="1">
          <a:blip r:embed="rId3">
            <a:alphaModFix/>
          </a:blip>
          <a:srcRect b="-2" l="9064" r="16522" t="0"/>
          <a:stretch/>
        </p:blipFill>
        <p:spPr>
          <a:xfrm>
            <a:off x="263952" y="75425"/>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
        <p:nvSpPr>
          <p:cNvPr id="135" name="Google Shape;135;p6"/>
          <p:cNvSpPr txBox="1"/>
          <p:nvPr/>
        </p:nvSpPr>
        <p:spPr>
          <a:xfrm>
            <a:off x="598169" y="2848129"/>
            <a:ext cx="10995660" cy="400813"/>
          </a:xfrm>
          <a:prstGeom prst="rect">
            <a:avLst/>
          </a:prstGeom>
          <a:noFill/>
          <a:ln>
            <a:noFill/>
          </a:ln>
        </p:spPr>
        <p:txBody>
          <a:bodyPr anchorCtr="0" anchor="t" bIns="45700" lIns="91425" spcFirstLastPara="1" rIns="91425" wrap="square" tIns="45700">
            <a:normAutofit/>
          </a:bodyPr>
          <a:lstStyle/>
          <a:p>
            <a:pPr indent="-228600" lvl="2" marL="731520" marR="0" rtl="0" algn="l">
              <a:lnSpc>
                <a:spcPct val="120000"/>
              </a:lnSpc>
              <a:spcBef>
                <a:spcPts val="0"/>
              </a:spcBef>
              <a:spcAft>
                <a:spcPts val="0"/>
              </a:spcAft>
              <a:buClr>
                <a:schemeClr val="dk1"/>
              </a:buClr>
              <a:buSzPts val="1300"/>
              <a:buFont typeface="Arial"/>
              <a:buChar char="•"/>
            </a:pPr>
            <a:r>
              <a:rPr b="0" i="0" lang="en-US" sz="1300" u="none" cap="none" strike="noStrike">
                <a:solidFill>
                  <a:schemeClr val="dk1"/>
                </a:solidFill>
                <a:latin typeface="Open Sans Light"/>
                <a:ea typeface="Open Sans Light"/>
                <a:cs typeface="Open Sans Light"/>
                <a:sym typeface="Open Sans Light"/>
              </a:rPr>
              <a:t>Clearly state the overarching goals of the project.</a:t>
            </a:r>
            <a:endParaRPr/>
          </a:p>
        </p:txBody>
      </p:sp>
      <p:sp>
        <p:nvSpPr>
          <p:cNvPr id="136" name="Google Shape;136;p6"/>
          <p:cNvSpPr txBox="1"/>
          <p:nvPr/>
        </p:nvSpPr>
        <p:spPr>
          <a:xfrm>
            <a:off x="598169" y="3262326"/>
            <a:ext cx="10995660" cy="400813"/>
          </a:xfrm>
          <a:prstGeom prst="rect">
            <a:avLst/>
          </a:prstGeom>
          <a:noFill/>
          <a:ln>
            <a:noFill/>
          </a:ln>
        </p:spPr>
        <p:txBody>
          <a:bodyPr anchorCtr="0" anchor="t" bIns="45700" lIns="91425" spcFirstLastPara="1" rIns="91425" wrap="square" tIns="45700">
            <a:normAutofit fontScale="25000" lnSpcReduction="20000"/>
          </a:bodyPr>
          <a:lstStyle/>
          <a:p>
            <a:pPr indent="-228600" lvl="2" marL="731520" marR="0" rtl="0" algn="l">
              <a:lnSpc>
                <a:spcPct val="120000"/>
              </a:lnSpc>
              <a:spcBef>
                <a:spcPts val="0"/>
              </a:spcBef>
              <a:spcAft>
                <a:spcPts val="0"/>
              </a:spcAft>
              <a:buClr>
                <a:schemeClr val="dk1"/>
              </a:buClr>
              <a:buSzPct val="100000"/>
              <a:buFont typeface="Arial"/>
              <a:buChar char="•"/>
            </a:pPr>
            <a:r>
              <a:rPr b="0" i="0" lang="en-US" sz="5200" u="none" cap="none" strike="noStrike">
                <a:solidFill>
                  <a:schemeClr val="dk1"/>
                </a:solidFill>
                <a:latin typeface="Open Sans Light"/>
                <a:ea typeface="Open Sans Light"/>
                <a:cs typeface="Open Sans Light"/>
                <a:sym typeface="Open Sans Light"/>
              </a:rPr>
              <a:t>Outline specific objectives, detailing what the project aims to achieve.</a:t>
            </a:r>
            <a:endParaRPr/>
          </a:p>
          <a:p>
            <a:pPr indent="0" lvl="2" marL="502919" marR="0" rtl="0" algn="l">
              <a:lnSpc>
                <a:spcPct val="120000"/>
              </a:lnSpc>
              <a:spcBef>
                <a:spcPts val="500"/>
              </a:spcBef>
              <a:spcAft>
                <a:spcPts val="0"/>
              </a:spcAft>
              <a:buClr>
                <a:schemeClr val="dk1"/>
              </a:buClr>
              <a:buSzPct val="100000"/>
              <a:buFont typeface="Arial"/>
              <a:buNone/>
            </a:pPr>
            <a:r>
              <a:t/>
            </a:r>
            <a:endParaRPr b="0" i="0" sz="5200" u="none" cap="none" strike="noStrike">
              <a:solidFill>
                <a:schemeClr val="dk1"/>
              </a:solidFill>
              <a:latin typeface="Open Sans Light"/>
              <a:ea typeface="Open Sans Light"/>
              <a:cs typeface="Open Sans Light"/>
              <a:sym typeface="Open Sans Light"/>
            </a:endParaRPr>
          </a:p>
          <a:p>
            <a:pPr indent="-228600" lvl="2" marL="731520" marR="0" rtl="0" algn="l">
              <a:lnSpc>
                <a:spcPct val="120000"/>
              </a:lnSpc>
              <a:spcBef>
                <a:spcPts val="500"/>
              </a:spcBef>
              <a:spcAft>
                <a:spcPts val="0"/>
              </a:spcAft>
              <a:buClr>
                <a:schemeClr val="dk1"/>
              </a:buClr>
              <a:buSzPct val="100000"/>
              <a:buFont typeface="Arial"/>
              <a:buChar char="•"/>
            </a:pPr>
            <a:r>
              <a:rPr b="0" i="0" lang="en-US" sz="1300" u="none" cap="none" strike="noStrike">
                <a:solidFill>
                  <a:schemeClr val="dk1"/>
                </a:solidFill>
                <a:latin typeface="Open Sans Light"/>
                <a:ea typeface="Open Sans Light"/>
                <a:cs typeface="Open Sans Light"/>
                <a:sym typeface="Open Sans Light"/>
              </a:rPr>
              <a:t>.</a:t>
            </a:r>
            <a:endParaRPr/>
          </a:p>
        </p:txBody>
      </p:sp>
      <p:sp>
        <p:nvSpPr>
          <p:cNvPr id="137" name="Google Shape;137;p6"/>
          <p:cNvSpPr txBox="1"/>
          <p:nvPr/>
        </p:nvSpPr>
        <p:spPr>
          <a:xfrm>
            <a:off x="598169" y="3743217"/>
            <a:ext cx="10995660" cy="400813"/>
          </a:xfrm>
          <a:prstGeom prst="rect">
            <a:avLst/>
          </a:prstGeom>
          <a:noFill/>
          <a:ln>
            <a:noFill/>
          </a:ln>
        </p:spPr>
        <p:txBody>
          <a:bodyPr anchorCtr="0" anchor="t" bIns="45700" lIns="91425" spcFirstLastPara="1" rIns="91425" wrap="square" tIns="45700">
            <a:normAutofit fontScale="25000" lnSpcReduction="20000"/>
          </a:bodyPr>
          <a:lstStyle/>
          <a:p>
            <a:pPr indent="-228600" lvl="2" marL="731520" marR="0" rtl="0" algn="l">
              <a:lnSpc>
                <a:spcPct val="120000"/>
              </a:lnSpc>
              <a:spcBef>
                <a:spcPts val="0"/>
              </a:spcBef>
              <a:spcAft>
                <a:spcPts val="0"/>
              </a:spcAft>
              <a:buClr>
                <a:schemeClr val="dk1"/>
              </a:buClr>
              <a:buSzPct val="100000"/>
              <a:buFont typeface="Arial"/>
              <a:buChar char="•"/>
            </a:pPr>
            <a:r>
              <a:rPr b="0" i="0" lang="en-US" sz="5200" u="none" cap="none" strike="noStrike">
                <a:solidFill>
                  <a:schemeClr val="dk1"/>
                </a:solidFill>
                <a:latin typeface="Open Sans Light"/>
                <a:ea typeface="Open Sans Light"/>
                <a:cs typeface="Open Sans Light"/>
                <a:sym typeface="Open Sans Light"/>
              </a:rPr>
              <a:t>Describe the activities and tasks the organization plans to undertake to meet the project's objectives.</a:t>
            </a:r>
            <a:endParaRPr/>
          </a:p>
          <a:p>
            <a:pPr indent="0" lvl="2" marL="502919" marR="0" rtl="0" algn="l">
              <a:lnSpc>
                <a:spcPct val="120000"/>
              </a:lnSpc>
              <a:spcBef>
                <a:spcPts val="500"/>
              </a:spcBef>
              <a:spcAft>
                <a:spcPts val="0"/>
              </a:spcAft>
              <a:buClr>
                <a:schemeClr val="dk1"/>
              </a:buClr>
              <a:buSzPct val="100000"/>
              <a:buFont typeface="Arial"/>
              <a:buNone/>
            </a:pPr>
            <a:r>
              <a:t/>
            </a:r>
            <a:endParaRPr b="0" i="0" sz="5200" u="none" cap="none" strike="noStrike">
              <a:solidFill>
                <a:schemeClr val="dk1"/>
              </a:solidFill>
              <a:latin typeface="Open Sans Light"/>
              <a:ea typeface="Open Sans Light"/>
              <a:cs typeface="Open Sans Light"/>
              <a:sym typeface="Open Sans Light"/>
            </a:endParaRPr>
          </a:p>
          <a:p>
            <a:pPr indent="-228600" lvl="2" marL="731520" marR="0" rtl="0" algn="l">
              <a:lnSpc>
                <a:spcPct val="120000"/>
              </a:lnSpc>
              <a:spcBef>
                <a:spcPts val="500"/>
              </a:spcBef>
              <a:spcAft>
                <a:spcPts val="0"/>
              </a:spcAft>
              <a:buClr>
                <a:schemeClr val="dk1"/>
              </a:buClr>
              <a:buSzPct val="100000"/>
              <a:buFont typeface="Arial"/>
              <a:buChar char="•"/>
            </a:pPr>
            <a:r>
              <a:rPr b="0" i="0" lang="en-US" sz="1300" u="none" cap="none" strike="noStrike">
                <a:solidFill>
                  <a:schemeClr val="dk1"/>
                </a:solidFill>
                <a:latin typeface="Open Sans Light"/>
                <a:ea typeface="Open Sans Light"/>
                <a:cs typeface="Open Sans Light"/>
                <a:sym typeface="Open Sans Light"/>
              </a:rPr>
              <a:t>.</a:t>
            </a:r>
            <a:endParaRPr/>
          </a:p>
        </p:txBody>
      </p:sp>
      <p:sp>
        <p:nvSpPr>
          <p:cNvPr id="138" name="Google Shape;138;p6"/>
          <p:cNvSpPr txBox="1"/>
          <p:nvPr/>
        </p:nvSpPr>
        <p:spPr>
          <a:xfrm>
            <a:off x="598169" y="4144030"/>
            <a:ext cx="10995660" cy="400813"/>
          </a:xfrm>
          <a:prstGeom prst="rect">
            <a:avLst/>
          </a:prstGeom>
          <a:noFill/>
          <a:ln>
            <a:noFill/>
          </a:ln>
        </p:spPr>
        <p:txBody>
          <a:bodyPr anchorCtr="0" anchor="t" bIns="45700" lIns="91425" spcFirstLastPara="1" rIns="91425" wrap="square" tIns="45700">
            <a:normAutofit fontScale="25000" lnSpcReduction="20000"/>
          </a:bodyPr>
          <a:lstStyle/>
          <a:p>
            <a:pPr indent="-228600" lvl="2" marL="731520" marR="0" rtl="0" algn="l">
              <a:lnSpc>
                <a:spcPct val="120000"/>
              </a:lnSpc>
              <a:spcBef>
                <a:spcPts val="0"/>
              </a:spcBef>
              <a:spcAft>
                <a:spcPts val="0"/>
              </a:spcAft>
              <a:buClr>
                <a:schemeClr val="dk1"/>
              </a:buClr>
              <a:buSzPct val="100000"/>
              <a:buFont typeface="Arial"/>
              <a:buChar char="•"/>
            </a:pPr>
            <a:r>
              <a:rPr b="0" i="0" lang="en-US" sz="5200" u="none" cap="none" strike="noStrike">
                <a:solidFill>
                  <a:schemeClr val="dk1"/>
                </a:solidFill>
                <a:latin typeface="Open Sans Light"/>
                <a:ea typeface="Open Sans Light"/>
                <a:cs typeface="Open Sans Light"/>
                <a:sym typeface="Open Sans Light"/>
              </a:rPr>
              <a:t>Provide a timeline, methodology, collaborations, target population, and a summary of the budget.</a:t>
            </a:r>
            <a:endParaRPr/>
          </a:p>
          <a:p>
            <a:pPr indent="-228600" lvl="2" marL="731520" marR="0" rtl="0" algn="l">
              <a:lnSpc>
                <a:spcPct val="120000"/>
              </a:lnSpc>
              <a:spcBef>
                <a:spcPts val="500"/>
              </a:spcBef>
              <a:spcAft>
                <a:spcPts val="0"/>
              </a:spcAft>
              <a:buClr>
                <a:schemeClr val="dk1"/>
              </a:buClr>
              <a:buSzPct val="100000"/>
              <a:buFont typeface="Arial"/>
              <a:buChar char="•"/>
            </a:pPr>
            <a:r>
              <a:rPr b="0" i="0" lang="en-US" sz="1300" u="none" cap="none" strike="noStrike">
                <a:solidFill>
                  <a:schemeClr val="dk1"/>
                </a:solidFill>
                <a:latin typeface="Open Sans Light"/>
                <a:ea typeface="Open Sans Light"/>
                <a:cs typeface="Open Sans Light"/>
                <a:sym typeface="Open Sans Light"/>
              </a:rPr>
              <a:t>.</a:t>
            </a:r>
            <a:endParaRPr/>
          </a:p>
        </p:txBody>
      </p:sp>
      <p:sp>
        <p:nvSpPr>
          <p:cNvPr id="139" name="Google Shape;139;p6"/>
          <p:cNvSpPr txBox="1"/>
          <p:nvPr/>
        </p:nvSpPr>
        <p:spPr>
          <a:xfrm>
            <a:off x="598169" y="4654513"/>
            <a:ext cx="10995660" cy="400813"/>
          </a:xfrm>
          <a:prstGeom prst="rect">
            <a:avLst/>
          </a:prstGeom>
          <a:noFill/>
          <a:ln>
            <a:noFill/>
          </a:ln>
        </p:spPr>
        <p:txBody>
          <a:bodyPr anchorCtr="0" anchor="t" bIns="45700" lIns="91425" spcFirstLastPara="1" rIns="91425" wrap="square" tIns="45700">
            <a:normAutofit fontScale="25000" lnSpcReduction="20000"/>
          </a:bodyPr>
          <a:lstStyle/>
          <a:p>
            <a:pPr indent="-228600" lvl="2" marL="731520" marR="0" rtl="0" algn="l">
              <a:lnSpc>
                <a:spcPct val="120000"/>
              </a:lnSpc>
              <a:spcBef>
                <a:spcPts val="0"/>
              </a:spcBef>
              <a:spcAft>
                <a:spcPts val="0"/>
              </a:spcAft>
              <a:buClr>
                <a:schemeClr val="dk1"/>
              </a:buClr>
              <a:buSzPct val="100000"/>
              <a:buFont typeface="Arial"/>
              <a:buChar char="•"/>
            </a:pPr>
            <a:r>
              <a:rPr b="0" i="0" lang="en-US" sz="5200" u="none" cap="none" strike="noStrike">
                <a:solidFill>
                  <a:schemeClr val="dk1"/>
                </a:solidFill>
                <a:latin typeface="Open Sans Light"/>
                <a:ea typeface="Open Sans Light"/>
                <a:cs typeface="Open Sans Light"/>
                <a:sym typeface="Open Sans Light"/>
              </a:rPr>
              <a:t>May include an overview of evaluation and monitoring methods</a:t>
            </a:r>
            <a:endParaRPr/>
          </a:p>
          <a:p>
            <a:pPr indent="-228600" lvl="2" marL="731520" marR="0" rtl="0" algn="l">
              <a:lnSpc>
                <a:spcPct val="120000"/>
              </a:lnSpc>
              <a:spcBef>
                <a:spcPts val="500"/>
              </a:spcBef>
              <a:spcAft>
                <a:spcPts val="0"/>
              </a:spcAft>
              <a:buClr>
                <a:schemeClr val="dk1"/>
              </a:buClr>
              <a:buSzPct val="100000"/>
              <a:buFont typeface="Arial"/>
              <a:buChar char="•"/>
            </a:pPr>
            <a:r>
              <a:rPr b="0" i="0" lang="en-US" sz="1300" u="none" cap="none" strike="noStrike">
                <a:solidFill>
                  <a:schemeClr val="dk1"/>
                </a:solidFill>
                <a:latin typeface="Open Sans Light"/>
                <a:ea typeface="Open Sans Light"/>
                <a:cs typeface="Open Sans Light"/>
                <a:sym typeface="Open Sans Light"/>
              </a:rPr>
              <a:t>.</a:t>
            </a:r>
            <a:endParaRPr/>
          </a:p>
        </p:txBody>
      </p:sp>
      <p:sp>
        <p:nvSpPr>
          <p:cNvPr id="140" name="Google Shape;140;p6"/>
          <p:cNvSpPr txBox="1"/>
          <p:nvPr/>
        </p:nvSpPr>
        <p:spPr>
          <a:xfrm>
            <a:off x="598169" y="5164996"/>
            <a:ext cx="10995660" cy="400813"/>
          </a:xfrm>
          <a:prstGeom prst="rect">
            <a:avLst/>
          </a:prstGeom>
          <a:noFill/>
          <a:ln>
            <a:noFill/>
          </a:ln>
        </p:spPr>
        <p:txBody>
          <a:bodyPr anchorCtr="0" anchor="t" bIns="45700" lIns="91425" spcFirstLastPara="1" rIns="91425" wrap="square" tIns="45700">
            <a:normAutofit fontScale="25000" lnSpcReduction="20000"/>
          </a:bodyPr>
          <a:lstStyle/>
          <a:p>
            <a:pPr indent="-228600" lvl="2" marL="731520" marR="0" rtl="0" algn="l">
              <a:lnSpc>
                <a:spcPct val="120000"/>
              </a:lnSpc>
              <a:spcBef>
                <a:spcPts val="0"/>
              </a:spcBef>
              <a:spcAft>
                <a:spcPts val="0"/>
              </a:spcAft>
              <a:buClr>
                <a:schemeClr val="dk1"/>
              </a:buClr>
              <a:buSzPct val="100000"/>
              <a:buFont typeface="Arial"/>
              <a:buChar char="•"/>
            </a:pPr>
            <a:r>
              <a:rPr b="0" i="0" lang="en-US" sz="5200" u="none" cap="none" strike="noStrike">
                <a:solidFill>
                  <a:schemeClr val="dk1"/>
                </a:solidFill>
                <a:latin typeface="Open Sans Light"/>
                <a:ea typeface="Open Sans Light"/>
                <a:cs typeface="Open Sans Light"/>
                <a:sym typeface="Open Sans Light"/>
              </a:rPr>
              <a:t>Conclude by summarizing the key points and emphasizing the anticipated impact.</a:t>
            </a:r>
            <a:endParaRPr/>
          </a:p>
          <a:p>
            <a:pPr indent="-228600" lvl="2" marL="731520" marR="0" rtl="0" algn="l">
              <a:lnSpc>
                <a:spcPct val="120000"/>
              </a:lnSpc>
              <a:spcBef>
                <a:spcPts val="500"/>
              </a:spcBef>
              <a:spcAft>
                <a:spcPts val="0"/>
              </a:spcAft>
              <a:buClr>
                <a:schemeClr val="dk1"/>
              </a:buClr>
              <a:buSzPct val="100000"/>
              <a:buFont typeface="Arial"/>
              <a:buChar char="•"/>
            </a:pPr>
            <a:r>
              <a:rPr b="0" i="0" lang="en-US" sz="1300" u="none" cap="none" strike="noStrike">
                <a:solidFill>
                  <a:schemeClr val="dk1"/>
                </a:solidFill>
                <a:latin typeface="Open Sans Light"/>
                <a:ea typeface="Open Sans Light"/>
                <a:cs typeface="Open Sans Light"/>
                <a:sym typeface="Open Sans Light"/>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0" st="0"/>
                                            </p:txEl>
                                          </p:spTgt>
                                        </p:tgtEl>
                                        <p:attrNameLst>
                                          <p:attrName>style.visibility</p:attrName>
                                        </p:attrNameLst>
                                      </p:cBhvr>
                                      <p:to>
                                        <p:strVal val="visible"/>
                                      </p:to>
                                    </p:set>
                                    <p:animEffect filter="fade" transition="in">
                                      <p:cBhvr>
                                        <p:cTn dur="1000"/>
                                        <p:tgtEl>
                                          <p:spTgt spid="1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1" st="1"/>
                                            </p:txEl>
                                          </p:spTgt>
                                        </p:tgtEl>
                                        <p:attrNameLst>
                                          <p:attrName>style.visibility</p:attrName>
                                        </p:attrNameLst>
                                      </p:cBhvr>
                                      <p:to>
                                        <p:strVal val="visible"/>
                                      </p:to>
                                    </p:set>
                                    <p:animEffect filter="fade" transition="in">
                                      <p:cBhvr>
                                        <p:cTn dur="1000"/>
                                        <p:tgtEl>
                                          <p:spTgt spid="13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2" st="2"/>
                                            </p:txEl>
                                          </p:spTgt>
                                        </p:tgtEl>
                                        <p:attrNameLst>
                                          <p:attrName>style.visibility</p:attrName>
                                        </p:attrNameLst>
                                      </p:cBhvr>
                                      <p:to>
                                        <p:strVal val="visible"/>
                                      </p:to>
                                    </p:set>
                                    <p:animEffect filter="fade" transition="in">
                                      <p:cBhvr>
                                        <p:cTn dur="1000"/>
                                        <p:tgtEl>
                                          <p:spTgt spid="13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3" st="3"/>
                                            </p:txEl>
                                          </p:spTgt>
                                        </p:tgtEl>
                                        <p:attrNameLst>
                                          <p:attrName>style.visibility</p:attrName>
                                        </p:attrNameLst>
                                      </p:cBhvr>
                                      <p:to>
                                        <p:strVal val="visible"/>
                                      </p:to>
                                    </p:set>
                                    <p:animEffect filter="fade" transition="in">
                                      <p:cBhvr>
                                        <p:cTn dur="1000"/>
                                        <p:tgtEl>
                                          <p:spTgt spid="13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4" st="4"/>
                                            </p:txEl>
                                          </p:spTgt>
                                        </p:tgtEl>
                                        <p:attrNameLst>
                                          <p:attrName>style.visibility</p:attrName>
                                        </p:attrNameLst>
                                      </p:cBhvr>
                                      <p:to>
                                        <p:strVal val="visible"/>
                                      </p:to>
                                    </p:set>
                                    <p:animEffect filter="fade" transition="in">
                                      <p:cBhvr>
                                        <p:cTn dur="1000"/>
                                        <p:tgtEl>
                                          <p:spTgt spid="13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5" st="5"/>
                                            </p:txEl>
                                          </p:spTgt>
                                        </p:tgtEl>
                                        <p:attrNameLst>
                                          <p:attrName>style.visibility</p:attrName>
                                        </p:attrNameLst>
                                      </p:cBhvr>
                                      <p:to>
                                        <p:strVal val="visible"/>
                                      </p:to>
                                    </p:set>
                                    <p:animEffect filter="fade" transition="in">
                                      <p:cBhvr>
                                        <p:cTn dur="1000"/>
                                        <p:tgtEl>
                                          <p:spTgt spid="13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6" st="6"/>
                                            </p:txEl>
                                          </p:spTgt>
                                        </p:tgtEl>
                                        <p:attrNameLst>
                                          <p:attrName>style.visibility</p:attrName>
                                        </p:attrNameLst>
                                      </p:cBhvr>
                                      <p:to>
                                        <p:strVal val="visible"/>
                                      </p:to>
                                    </p:set>
                                    <p:animEffect filter="fade" transition="in">
                                      <p:cBhvr>
                                        <p:cTn dur="1000"/>
                                        <p:tgtEl>
                                          <p:spTgt spid="13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7" st="7"/>
                                            </p:txEl>
                                          </p:spTgt>
                                        </p:tgtEl>
                                        <p:attrNameLst>
                                          <p:attrName>style.visibility</p:attrName>
                                        </p:attrNameLst>
                                      </p:cBhvr>
                                      <p:to>
                                        <p:strVal val="visible"/>
                                      </p:to>
                                    </p:set>
                                    <p:animEffect filter="fade" transition="in">
                                      <p:cBhvr>
                                        <p:cTn dur="1000"/>
                                        <p:tgtEl>
                                          <p:spTgt spid="13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Effect filter="fade" transition="in">
                                      <p:cBhvr>
                                        <p:cTn dur="1000"/>
                                        <p:tgtEl>
                                          <p:spTgt spid="1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xEl>
                                              <p:pRg end="0" st="0"/>
                                            </p:txEl>
                                          </p:spTgt>
                                        </p:tgtEl>
                                        <p:attrNameLst>
                                          <p:attrName>style.visibility</p:attrName>
                                        </p:attrNameLst>
                                      </p:cBhvr>
                                      <p:to>
                                        <p:strVal val="visible"/>
                                      </p:to>
                                    </p:set>
                                    <p:animEffect filter="fade" transition="in">
                                      <p:cBhvr>
                                        <p:cTn dur="1000"/>
                                        <p:tgtEl>
                                          <p:spTgt spid="1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xEl>
                                              <p:pRg end="1" st="1"/>
                                            </p:txEl>
                                          </p:spTgt>
                                        </p:tgtEl>
                                        <p:attrNameLst>
                                          <p:attrName>style.visibility</p:attrName>
                                        </p:attrNameLst>
                                      </p:cBhvr>
                                      <p:to>
                                        <p:strVal val="visible"/>
                                      </p:to>
                                    </p:set>
                                    <p:animEffect filter="fade" transition="in">
                                      <p:cBhvr>
                                        <p:cTn dur="1000"/>
                                        <p:tgtEl>
                                          <p:spTgt spid="13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xEl>
                                              <p:pRg end="2" st="2"/>
                                            </p:txEl>
                                          </p:spTgt>
                                        </p:tgtEl>
                                        <p:attrNameLst>
                                          <p:attrName>style.visibility</p:attrName>
                                        </p:attrNameLst>
                                      </p:cBhvr>
                                      <p:to>
                                        <p:strVal val="visible"/>
                                      </p:to>
                                    </p:set>
                                    <p:animEffect filter="fade" transition="in">
                                      <p:cBhvr>
                                        <p:cTn dur="1000"/>
                                        <p:tgtEl>
                                          <p:spTgt spid="13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7"/>
                                        </p:tgtEl>
                                        <p:attrNameLst>
                                          <p:attrName>style.visibility</p:attrName>
                                        </p:attrNameLst>
                                      </p:cBhvr>
                                      <p:to>
                                        <p:strVal val="visible"/>
                                      </p:to>
                                    </p:set>
                                    <p:anim calcmode="lin" valueType="num">
                                      <p:cBhvr additive="base">
                                        <p:cTn dur="500"/>
                                        <p:tgtEl>
                                          <p:spTgt spid="13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8"/>
                                        </p:tgtEl>
                                        <p:attrNameLst>
                                          <p:attrName>style.visibility</p:attrName>
                                        </p:attrNameLst>
                                      </p:cBhvr>
                                      <p:to>
                                        <p:strVal val="visible"/>
                                      </p:to>
                                    </p:set>
                                    <p:anim calcmode="lin" valueType="num">
                                      <p:cBhvr additive="base">
                                        <p:cTn dur="500"/>
                                        <p:tgtEl>
                                          <p:spTgt spid="13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9"/>
                                        </p:tgtEl>
                                        <p:attrNameLst>
                                          <p:attrName>style.visibility</p:attrName>
                                        </p:attrNameLst>
                                      </p:cBhvr>
                                      <p:to>
                                        <p:strVal val="visible"/>
                                      </p:to>
                                    </p:set>
                                    <p:anim calcmode="lin" valueType="num">
                                      <p:cBhvr additive="base">
                                        <p:cTn dur="500"/>
                                        <p:tgtEl>
                                          <p:spTgt spid="13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0"/>
                                        </p:tgtEl>
                                        <p:attrNameLst>
                                          <p:attrName>style.visibility</p:attrName>
                                        </p:attrNameLst>
                                      </p:cBhvr>
                                      <p:to>
                                        <p:strVal val="visible"/>
                                      </p:to>
                                    </p:set>
                                    <p:anim calcmode="lin" valueType="num">
                                      <p:cBhvr additive="base">
                                        <p:cTn dur="500"/>
                                        <p:tgtEl>
                                          <p:spTgt spid="14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7"/>
          <p:cNvSpPr txBox="1"/>
          <p:nvPr>
            <p:ph type="title"/>
          </p:nvPr>
        </p:nvSpPr>
        <p:spPr>
          <a:xfrm>
            <a:off x="548639" y="950976"/>
            <a:ext cx="10995659" cy="1077849"/>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00B050"/>
              </a:buClr>
              <a:buSzPts val="1800"/>
              <a:buFont typeface="Open Sans Light"/>
              <a:buNone/>
            </a:pPr>
            <a:r>
              <a:rPr lang="en-US" sz="1800">
                <a:solidFill>
                  <a:srgbClr val="00B050"/>
                </a:solidFill>
                <a:latin typeface="Open Sans Light"/>
                <a:ea typeface="Open Sans Light"/>
                <a:cs typeface="Open Sans Light"/>
                <a:sym typeface="Open Sans Light"/>
              </a:rPr>
              <a:t>Key elements to grant writing: Project design</a:t>
            </a:r>
            <a:endParaRPr/>
          </a:p>
        </p:txBody>
      </p:sp>
      <p:sp>
        <p:nvSpPr>
          <p:cNvPr id="146" name="Google Shape;146;p7"/>
          <p:cNvSpPr txBox="1"/>
          <p:nvPr/>
        </p:nvSpPr>
        <p:spPr>
          <a:xfrm>
            <a:off x="647702" y="1540935"/>
            <a:ext cx="10833097" cy="472437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rgbClr val="00B0F0"/>
                </a:solidFill>
                <a:latin typeface="Open Sans Light"/>
                <a:ea typeface="Open Sans Light"/>
                <a:cs typeface="Open Sans Light"/>
                <a:sym typeface="Open Sans Light"/>
              </a:rPr>
              <a:t>Definition:</a:t>
            </a:r>
            <a:endParaRPr/>
          </a:p>
          <a:p>
            <a:pPr indent="0" lvl="0" marL="0" marR="0" rtl="0" algn="l">
              <a:spcBef>
                <a:spcPts val="0"/>
              </a:spcBef>
              <a:spcAft>
                <a:spcPts val="0"/>
              </a:spcAft>
              <a:buNone/>
            </a:pPr>
            <a:r>
              <a:t/>
            </a:r>
            <a:endParaRPr sz="1200">
              <a:solidFill>
                <a:srgbClr val="00B0F0"/>
              </a:solidFill>
              <a:latin typeface="Open Sans Light"/>
              <a:ea typeface="Open Sans Light"/>
              <a:cs typeface="Open Sans Light"/>
              <a:sym typeface="Open Sans Light"/>
            </a:endParaRPr>
          </a:p>
          <a:p>
            <a:pPr indent="0" lvl="0" marL="0" marR="0" rtl="0" algn="l">
              <a:spcBef>
                <a:spcPts val="0"/>
              </a:spcBef>
              <a:spcAft>
                <a:spcPts val="0"/>
              </a:spcAft>
              <a:buNone/>
            </a:pPr>
            <a:r>
              <a:rPr lang="en-US" sz="1300">
                <a:solidFill>
                  <a:schemeClr val="dk1"/>
                </a:solidFill>
                <a:latin typeface="Open Sans Light"/>
                <a:ea typeface="Open Sans Light"/>
                <a:cs typeface="Open Sans Light"/>
                <a:sym typeface="Open Sans Light"/>
              </a:rPr>
              <a:t>The Project Design is a more detailed and structured plan that delves into the specifics of how the project will be executed. It involves the systematic arrangement of tasks, resources, and strategies to achieve the project's goals.</a:t>
            </a:r>
            <a:endParaRPr/>
          </a:p>
          <a:p>
            <a:pPr indent="0" lvl="0" marL="0" marR="0" rtl="0" algn="l">
              <a:spcBef>
                <a:spcPts val="0"/>
              </a:spcBef>
              <a:spcAft>
                <a:spcPts val="0"/>
              </a:spcAft>
              <a:buNone/>
            </a:pPr>
            <a:r>
              <a:t/>
            </a:r>
            <a:endParaRPr sz="1300">
              <a:solidFill>
                <a:schemeClr val="dk1"/>
              </a:solidFill>
              <a:latin typeface="Open Sans Light"/>
              <a:ea typeface="Open Sans Light"/>
              <a:cs typeface="Open Sans Light"/>
              <a:sym typeface="Open Sans Light"/>
            </a:endParaRPr>
          </a:p>
          <a:p>
            <a:pPr indent="0" lvl="0" marL="0" marR="0" rtl="0" algn="l">
              <a:spcBef>
                <a:spcPts val="0"/>
              </a:spcBef>
              <a:spcAft>
                <a:spcPts val="0"/>
              </a:spcAft>
              <a:buNone/>
            </a:pPr>
            <a:r>
              <a:rPr lang="en-US" sz="1300">
                <a:solidFill>
                  <a:srgbClr val="00B0F0"/>
                </a:solidFill>
                <a:latin typeface="Open Sans Light"/>
                <a:ea typeface="Open Sans Light"/>
                <a:cs typeface="Open Sans Light"/>
                <a:sym typeface="Open Sans Light"/>
              </a:rPr>
              <a:t>Content</a:t>
            </a:r>
            <a:r>
              <a:rPr lang="en-US" sz="1200">
                <a:solidFill>
                  <a:srgbClr val="00B0F0"/>
                </a:solidFill>
                <a:latin typeface="Open Sans Light"/>
                <a:ea typeface="Open Sans Light"/>
                <a:cs typeface="Open Sans Light"/>
                <a:sym typeface="Open Sans Light"/>
              </a:rPr>
              <a:t>:</a:t>
            </a:r>
            <a:endParaRPr/>
          </a:p>
          <a:p>
            <a:pPr indent="0" lvl="0" marL="0" marR="0" rtl="0" algn="l">
              <a:spcBef>
                <a:spcPts val="0"/>
              </a:spcBef>
              <a:spcAft>
                <a:spcPts val="0"/>
              </a:spcAft>
              <a:buNone/>
            </a:pPr>
            <a:r>
              <a:t/>
            </a:r>
            <a:endParaRPr sz="1200">
              <a:solidFill>
                <a:srgbClr val="00B0F0"/>
              </a:solidFill>
              <a:latin typeface="Open Sans Light"/>
              <a:ea typeface="Open Sans Light"/>
              <a:cs typeface="Open Sans Light"/>
              <a:sym typeface="Open Sans Light"/>
            </a:endParaRPr>
          </a:p>
          <a:p>
            <a:pPr indent="-285750" lvl="0" marL="285750" marR="0" rtl="0" algn="l">
              <a:spcBef>
                <a:spcPts val="0"/>
              </a:spcBef>
              <a:spcAft>
                <a:spcPts val="0"/>
              </a:spcAft>
              <a:buClr>
                <a:schemeClr val="dk1"/>
              </a:buClr>
              <a:buSzPts val="1300"/>
              <a:buFont typeface="Arial"/>
              <a:buChar char="•"/>
            </a:pPr>
            <a:r>
              <a:rPr lang="en-US" sz="1300">
                <a:solidFill>
                  <a:schemeClr val="dk1"/>
                </a:solidFill>
                <a:latin typeface="Open Sans Light"/>
                <a:ea typeface="Open Sans Light"/>
                <a:cs typeface="Open Sans Light"/>
                <a:sym typeface="Open Sans Light"/>
              </a:rPr>
              <a:t>Break down the project into individual components, defining the structure and organization of each phase.</a:t>
            </a:r>
            <a:endParaRPr/>
          </a:p>
          <a:p>
            <a:pPr indent="0" lvl="0" marL="0" marR="0" rtl="0" algn="l">
              <a:spcBef>
                <a:spcPts val="0"/>
              </a:spcBef>
              <a:spcAft>
                <a:spcPts val="0"/>
              </a:spcAft>
              <a:buNone/>
            </a:pPr>
            <a:r>
              <a:t/>
            </a:r>
            <a:endParaRPr sz="1300">
              <a:solidFill>
                <a:schemeClr val="dk1"/>
              </a:solidFill>
              <a:latin typeface="Open Sans Light"/>
              <a:ea typeface="Open Sans Light"/>
              <a:cs typeface="Open Sans Light"/>
              <a:sym typeface="Open Sans Light"/>
            </a:endParaRPr>
          </a:p>
          <a:p>
            <a:pPr indent="-285750" lvl="0" marL="285750" marR="0" rtl="0" algn="l">
              <a:spcBef>
                <a:spcPts val="0"/>
              </a:spcBef>
              <a:spcAft>
                <a:spcPts val="0"/>
              </a:spcAft>
              <a:buClr>
                <a:schemeClr val="dk1"/>
              </a:buClr>
              <a:buSzPts val="1300"/>
              <a:buFont typeface="Arial"/>
              <a:buChar char="•"/>
            </a:pPr>
            <a:r>
              <a:rPr lang="en-US" sz="1300">
                <a:solidFill>
                  <a:schemeClr val="dk1"/>
                </a:solidFill>
                <a:latin typeface="Open Sans Light"/>
                <a:ea typeface="Open Sans Light"/>
                <a:cs typeface="Open Sans Light"/>
                <a:sym typeface="Open Sans Light"/>
              </a:rPr>
              <a:t>Specify the detailed activities, tasks, and subtasks required for project implementation.</a:t>
            </a:r>
            <a:endParaRPr/>
          </a:p>
          <a:p>
            <a:pPr indent="0" lvl="0" marL="0" marR="0" rtl="0" algn="l">
              <a:spcBef>
                <a:spcPts val="0"/>
              </a:spcBef>
              <a:spcAft>
                <a:spcPts val="0"/>
              </a:spcAft>
              <a:buNone/>
            </a:pPr>
            <a:r>
              <a:t/>
            </a:r>
            <a:endParaRPr sz="1300">
              <a:solidFill>
                <a:schemeClr val="dk1"/>
              </a:solidFill>
              <a:latin typeface="Open Sans Light"/>
              <a:ea typeface="Open Sans Light"/>
              <a:cs typeface="Open Sans Light"/>
              <a:sym typeface="Open Sans Light"/>
            </a:endParaRPr>
          </a:p>
          <a:p>
            <a:pPr indent="-285750" lvl="0" marL="285750" marR="0" rtl="0" algn="l">
              <a:spcBef>
                <a:spcPts val="0"/>
              </a:spcBef>
              <a:spcAft>
                <a:spcPts val="0"/>
              </a:spcAft>
              <a:buClr>
                <a:schemeClr val="dk1"/>
              </a:buClr>
              <a:buSzPts val="1300"/>
              <a:buFont typeface="Arial"/>
              <a:buChar char="•"/>
            </a:pPr>
            <a:r>
              <a:rPr lang="en-US" sz="1300">
                <a:solidFill>
                  <a:schemeClr val="dk1"/>
                </a:solidFill>
                <a:latin typeface="Open Sans Light"/>
                <a:ea typeface="Open Sans Light"/>
                <a:cs typeface="Open Sans Light"/>
                <a:sym typeface="Open Sans Light"/>
              </a:rPr>
              <a:t>Provide a comprehensive timeline with specific milestones and deadlines.</a:t>
            </a:r>
            <a:endParaRPr/>
          </a:p>
          <a:p>
            <a:pPr indent="0" lvl="0" marL="0" marR="0" rtl="0" algn="l">
              <a:spcBef>
                <a:spcPts val="0"/>
              </a:spcBef>
              <a:spcAft>
                <a:spcPts val="0"/>
              </a:spcAft>
              <a:buNone/>
            </a:pPr>
            <a:r>
              <a:t/>
            </a:r>
            <a:endParaRPr sz="1300">
              <a:solidFill>
                <a:schemeClr val="dk1"/>
              </a:solidFill>
              <a:latin typeface="Open Sans Light"/>
              <a:ea typeface="Open Sans Light"/>
              <a:cs typeface="Open Sans Light"/>
              <a:sym typeface="Open Sans Light"/>
            </a:endParaRPr>
          </a:p>
          <a:p>
            <a:pPr indent="-285750" lvl="0" marL="285750" marR="0" rtl="0" algn="l">
              <a:spcBef>
                <a:spcPts val="0"/>
              </a:spcBef>
              <a:spcAft>
                <a:spcPts val="0"/>
              </a:spcAft>
              <a:buClr>
                <a:schemeClr val="dk1"/>
              </a:buClr>
              <a:buSzPts val="1300"/>
              <a:buFont typeface="Arial"/>
              <a:buChar char="•"/>
            </a:pPr>
            <a:r>
              <a:rPr lang="en-US" sz="1300">
                <a:solidFill>
                  <a:schemeClr val="dk1"/>
                </a:solidFill>
                <a:latin typeface="Open Sans Light"/>
                <a:ea typeface="Open Sans Light"/>
                <a:cs typeface="Open Sans Light"/>
                <a:sym typeface="Open Sans Light"/>
              </a:rPr>
              <a:t>Details od design can include the processes and techniques used to carry out each activity.</a:t>
            </a:r>
            <a:endParaRPr/>
          </a:p>
          <a:p>
            <a:pPr indent="0" lvl="0" marL="0" marR="0" rtl="0" algn="l">
              <a:spcBef>
                <a:spcPts val="0"/>
              </a:spcBef>
              <a:spcAft>
                <a:spcPts val="0"/>
              </a:spcAft>
              <a:buNone/>
            </a:pPr>
            <a:r>
              <a:t/>
            </a:r>
            <a:endParaRPr sz="1300">
              <a:solidFill>
                <a:schemeClr val="dk1"/>
              </a:solidFill>
              <a:latin typeface="Open Sans Light"/>
              <a:ea typeface="Open Sans Light"/>
              <a:cs typeface="Open Sans Light"/>
              <a:sym typeface="Open Sans Light"/>
            </a:endParaRPr>
          </a:p>
          <a:p>
            <a:pPr indent="-285750" lvl="0" marL="285750" marR="0" rtl="0" algn="l">
              <a:spcBef>
                <a:spcPts val="0"/>
              </a:spcBef>
              <a:spcAft>
                <a:spcPts val="0"/>
              </a:spcAft>
              <a:buClr>
                <a:schemeClr val="dk1"/>
              </a:buClr>
              <a:buSzPts val="1300"/>
              <a:buFont typeface="Arial"/>
              <a:buChar char="•"/>
            </a:pPr>
            <a:r>
              <a:rPr lang="en-US" sz="1300">
                <a:solidFill>
                  <a:schemeClr val="dk1"/>
                </a:solidFill>
                <a:latin typeface="Open Sans Light"/>
                <a:ea typeface="Open Sans Light"/>
                <a:cs typeface="Open Sans Light"/>
                <a:sym typeface="Open Sans Light"/>
              </a:rPr>
              <a:t>Discuss the roles and responsibilities of team members involved in different aspects of the project.</a:t>
            </a:r>
            <a:endParaRPr/>
          </a:p>
          <a:p>
            <a:pPr indent="0" lvl="0" marL="0" marR="0" rtl="0" algn="l">
              <a:spcBef>
                <a:spcPts val="0"/>
              </a:spcBef>
              <a:spcAft>
                <a:spcPts val="0"/>
              </a:spcAft>
              <a:buNone/>
            </a:pPr>
            <a:r>
              <a:t/>
            </a:r>
            <a:endParaRPr sz="1300">
              <a:solidFill>
                <a:schemeClr val="dk1"/>
              </a:solidFill>
              <a:latin typeface="Open Sans Light"/>
              <a:ea typeface="Open Sans Light"/>
              <a:cs typeface="Open Sans Light"/>
              <a:sym typeface="Open Sans Light"/>
            </a:endParaRPr>
          </a:p>
          <a:p>
            <a:pPr indent="-285750" lvl="0" marL="285750" marR="0" rtl="0" algn="l">
              <a:spcBef>
                <a:spcPts val="0"/>
              </a:spcBef>
              <a:spcAft>
                <a:spcPts val="0"/>
              </a:spcAft>
              <a:buClr>
                <a:schemeClr val="dk1"/>
              </a:buClr>
              <a:buSzPts val="1300"/>
              <a:buFont typeface="Arial"/>
              <a:buChar char="•"/>
            </a:pPr>
            <a:r>
              <a:rPr lang="en-US" sz="1300">
                <a:solidFill>
                  <a:schemeClr val="dk1"/>
                </a:solidFill>
                <a:latin typeface="Open Sans Light"/>
                <a:ea typeface="Open Sans Light"/>
                <a:cs typeface="Open Sans Light"/>
                <a:sym typeface="Open Sans Light"/>
              </a:rPr>
              <a:t>Outline the project's monitoring and evaluation framework in more detail, including specific indicators and metrics.</a:t>
            </a:r>
            <a:endParaRPr/>
          </a:p>
          <a:p>
            <a:pPr indent="0" lvl="0" marL="0" marR="0" rtl="0" algn="l">
              <a:spcBef>
                <a:spcPts val="0"/>
              </a:spcBef>
              <a:spcAft>
                <a:spcPts val="0"/>
              </a:spcAft>
              <a:buNone/>
            </a:pPr>
            <a:r>
              <a:t/>
            </a:r>
            <a:endParaRPr sz="1300">
              <a:solidFill>
                <a:schemeClr val="dk1"/>
              </a:solidFill>
              <a:latin typeface="Open Sans Light"/>
              <a:ea typeface="Open Sans Light"/>
              <a:cs typeface="Open Sans Light"/>
              <a:sym typeface="Open Sans Light"/>
            </a:endParaRPr>
          </a:p>
          <a:p>
            <a:pPr indent="-285750" lvl="0" marL="285750" marR="0" rtl="0" algn="l">
              <a:spcBef>
                <a:spcPts val="0"/>
              </a:spcBef>
              <a:spcAft>
                <a:spcPts val="0"/>
              </a:spcAft>
              <a:buClr>
                <a:schemeClr val="dk1"/>
              </a:buClr>
              <a:buSzPts val="1300"/>
              <a:buFont typeface="Arial"/>
              <a:buChar char="•"/>
            </a:pPr>
            <a:r>
              <a:rPr lang="en-US" sz="1300">
                <a:solidFill>
                  <a:schemeClr val="dk1"/>
                </a:solidFill>
                <a:latin typeface="Open Sans Light"/>
                <a:ea typeface="Open Sans Light"/>
                <a:cs typeface="Open Sans Light"/>
                <a:sym typeface="Open Sans Light"/>
              </a:rPr>
              <a:t>May include contingency plans or risk management strategies.</a:t>
            </a:r>
            <a:endParaRPr/>
          </a:p>
          <a:p>
            <a:pPr indent="0" lvl="0" marL="0" marR="0" rtl="0" algn="l">
              <a:spcBef>
                <a:spcPts val="0"/>
              </a:spcBef>
              <a:spcAft>
                <a:spcPts val="0"/>
              </a:spcAft>
              <a:buNone/>
            </a:pPr>
            <a:r>
              <a:t/>
            </a:r>
            <a:endParaRPr sz="1300">
              <a:solidFill>
                <a:schemeClr val="dk1"/>
              </a:solidFill>
              <a:latin typeface="Open Sans Light"/>
              <a:ea typeface="Open Sans Light"/>
              <a:cs typeface="Open Sans Light"/>
              <a:sym typeface="Open Sans Light"/>
            </a:endParaRPr>
          </a:p>
          <a:p>
            <a:pPr indent="-285750" lvl="0" marL="285750" marR="0" rtl="0" algn="l">
              <a:spcBef>
                <a:spcPts val="0"/>
              </a:spcBef>
              <a:spcAft>
                <a:spcPts val="0"/>
              </a:spcAft>
              <a:buClr>
                <a:schemeClr val="dk1"/>
              </a:buClr>
              <a:buSzPts val="1300"/>
              <a:buFont typeface="Arial"/>
              <a:buChar char="•"/>
            </a:pPr>
            <a:r>
              <a:rPr lang="en-US" sz="1300">
                <a:solidFill>
                  <a:schemeClr val="dk1"/>
                </a:solidFill>
                <a:latin typeface="Open Sans Light"/>
                <a:ea typeface="Open Sans Light"/>
                <a:cs typeface="Open Sans Light"/>
                <a:sym typeface="Open Sans Light"/>
              </a:rPr>
              <a:t>Emphasize the sustainability of the project beyond the grant period, addressing long-term plans and resource considerations.</a:t>
            </a:r>
            <a:endParaRPr/>
          </a:p>
          <a:p>
            <a:pPr indent="0" lvl="0" marL="0" marR="0" rtl="0" algn="l">
              <a:spcBef>
                <a:spcPts val="0"/>
              </a:spcBef>
              <a:spcAft>
                <a:spcPts val="0"/>
              </a:spcAft>
              <a:buNone/>
            </a:pPr>
            <a:r>
              <a:t/>
            </a:r>
            <a:endParaRPr sz="1800">
              <a:solidFill>
                <a:schemeClr val="dk1"/>
              </a:solidFill>
              <a:latin typeface="Open Sans Light"/>
              <a:ea typeface="Open Sans Light"/>
              <a:cs typeface="Open Sans Light"/>
              <a:sym typeface="Open Sans Light"/>
            </a:endParaRPr>
          </a:p>
        </p:txBody>
      </p:sp>
      <p:pic>
        <p:nvPicPr>
          <p:cNvPr id="147" name="Google Shape;147;p7"/>
          <p:cNvPicPr preferRelativeResize="0"/>
          <p:nvPr/>
        </p:nvPicPr>
        <p:blipFill rotWithShape="1">
          <a:blip r:embed="rId3">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5"/>
                                        </p:tgtEl>
                                        <p:attrNameLst>
                                          <p:attrName>style.visibility</p:attrName>
                                        </p:attrNameLst>
                                      </p:cBhvr>
                                      <p:to>
                                        <p:strVal val="visible"/>
                                      </p:to>
                                    </p:set>
                                    <p:anim calcmode="lin" valueType="num">
                                      <p:cBhvr additive="base">
                                        <p:cTn dur="500"/>
                                        <p:tgtEl>
                                          <p:spTgt spid="14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6"/>
                                        </p:tgtEl>
                                        <p:attrNameLst>
                                          <p:attrName>style.visibility</p:attrName>
                                        </p:attrNameLst>
                                      </p:cBhvr>
                                      <p:to>
                                        <p:strVal val="visible"/>
                                      </p:to>
                                    </p:set>
                                    <p:anim calcmode="lin" valueType="num">
                                      <p:cBhvr additive="base">
                                        <p:cTn dur="500"/>
                                        <p:tgtEl>
                                          <p:spTgt spid="14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txBox="1"/>
          <p:nvPr>
            <p:ph type="title"/>
          </p:nvPr>
        </p:nvSpPr>
        <p:spPr>
          <a:xfrm>
            <a:off x="548639" y="950977"/>
            <a:ext cx="10995659" cy="970188"/>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00B050"/>
              </a:buClr>
              <a:buSzPts val="1800"/>
              <a:buFont typeface="Arial"/>
              <a:buNone/>
            </a:pPr>
            <a:r>
              <a:rPr lang="en-US" sz="1800">
                <a:solidFill>
                  <a:srgbClr val="00B050"/>
                </a:solidFill>
              </a:rPr>
              <a:t>Key elements to grant writing: Budget</a:t>
            </a:r>
            <a:endParaRPr/>
          </a:p>
        </p:txBody>
      </p:sp>
      <p:pic>
        <p:nvPicPr>
          <p:cNvPr id="154" name="Google Shape;154;p8"/>
          <p:cNvPicPr preferRelativeResize="0"/>
          <p:nvPr/>
        </p:nvPicPr>
        <p:blipFill rotWithShape="1">
          <a:blip r:embed="rId4">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graphicFrame>
        <p:nvGraphicFramePr>
          <p:cNvPr id="155" name="Google Shape;155;p8"/>
          <p:cNvGraphicFramePr/>
          <p:nvPr/>
        </p:nvGraphicFramePr>
        <p:xfrm>
          <a:off x="1306513" y="1920875"/>
          <a:ext cx="2209800" cy="3057525"/>
        </p:xfrm>
        <a:graphic>
          <a:graphicData uri="http://schemas.openxmlformats.org/presentationml/2006/ole">
            <mc:AlternateContent>
              <mc:Choice Requires="v">
                <p:oleObj r:id="rId5" imgH="3057525" imgW="2209800" progId="Excel.Sheet.12" spid="_x0000_s1">
                  <p:embed/>
                </p:oleObj>
              </mc:Choice>
              <mc:Fallback>
                <p:oleObj r:id="rId6" imgH="3057525" imgW="2209800" progId="Excel.Sheet.12">
                  <p:embed/>
                  <p:pic>
                    <p:nvPicPr>
                      <p:cNvPr id="155" name="Google Shape;155;p8"/>
                      <p:cNvPicPr preferRelativeResize="0"/>
                      <p:nvPr/>
                    </p:nvPicPr>
                    <p:blipFill rotWithShape="1">
                      <a:blip r:embed="rId7">
                        <a:alphaModFix/>
                      </a:blip>
                      <a:srcRect b="0" l="0" r="0" t="0"/>
                      <a:stretch/>
                    </p:blipFill>
                    <p:spPr>
                      <a:xfrm>
                        <a:off x="1306513" y="1920875"/>
                        <a:ext cx="2209800" cy="3057525"/>
                      </a:xfrm>
                      <a:prstGeom prst="rect">
                        <a:avLst/>
                      </a:prstGeom>
                      <a:noFill/>
                      <a:ln>
                        <a:noFill/>
                      </a:ln>
                    </p:spPr>
                  </p:pic>
                </p:oleObj>
              </mc:Fallback>
            </mc:AlternateContent>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3"/>
                                        </p:tgtEl>
                                        <p:attrNameLst>
                                          <p:attrName>style.visibility</p:attrName>
                                        </p:attrNameLst>
                                      </p:cBhvr>
                                      <p:to>
                                        <p:strVal val="visible"/>
                                      </p:to>
                                    </p:set>
                                    <p:anim calcmode="lin" valueType="num">
                                      <p:cBhvr additive="base">
                                        <p:cTn dur="500"/>
                                        <p:tgtEl>
                                          <p:spTgt spid="15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9"/>
          <p:cNvSpPr txBox="1"/>
          <p:nvPr>
            <p:ph type="title"/>
          </p:nvPr>
        </p:nvSpPr>
        <p:spPr>
          <a:xfrm>
            <a:off x="548639" y="950977"/>
            <a:ext cx="10995659" cy="621791"/>
          </a:xfrm>
          <a:prstGeom prst="rect">
            <a:avLst/>
          </a:prstGeom>
          <a:noFill/>
          <a:ln>
            <a:noFill/>
          </a:ln>
        </p:spPr>
        <p:txBody>
          <a:bodyPr anchorCtr="0" anchor="t" bIns="45700" lIns="91425" spcFirstLastPara="1" rIns="91425" wrap="square" tIns="45700">
            <a:normAutofit/>
          </a:bodyPr>
          <a:lstStyle/>
          <a:p>
            <a:pPr indent="0" lvl="0" marL="0" rtl="0" algn="l">
              <a:lnSpc>
                <a:spcPct val="85000"/>
              </a:lnSpc>
              <a:spcBef>
                <a:spcPts val="0"/>
              </a:spcBef>
              <a:spcAft>
                <a:spcPts val="0"/>
              </a:spcAft>
              <a:buClr>
                <a:srgbClr val="00B050"/>
              </a:buClr>
              <a:buSzPts val="1800"/>
              <a:buFont typeface="Open Sans Light"/>
              <a:buNone/>
            </a:pPr>
            <a:r>
              <a:rPr lang="en-US" sz="1800">
                <a:solidFill>
                  <a:srgbClr val="00B050"/>
                </a:solidFill>
                <a:latin typeface="Open Sans Light"/>
                <a:ea typeface="Open Sans Light"/>
                <a:cs typeface="Open Sans Light"/>
                <a:sym typeface="Open Sans Light"/>
              </a:rPr>
              <a:t>Key elements to grant writing: Cooperators</a:t>
            </a:r>
            <a:endParaRPr/>
          </a:p>
        </p:txBody>
      </p:sp>
      <p:pic>
        <p:nvPicPr>
          <p:cNvPr id="162" name="Google Shape;162;p9"/>
          <p:cNvPicPr preferRelativeResize="0"/>
          <p:nvPr/>
        </p:nvPicPr>
        <p:blipFill rotWithShape="1">
          <a:blip r:embed="rId3">
            <a:alphaModFix/>
          </a:blip>
          <a:srcRect b="-2" l="9064" r="16522" t="0"/>
          <a:stretch/>
        </p:blipFill>
        <p:spPr>
          <a:xfrm>
            <a:off x="2" y="10"/>
            <a:ext cx="1065227" cy="955543"/>
          </a:xfrm>
          <a:custGeom>
            <a:rect b="b" l="l" r="r" t="t"/>
            <a:pathLst>
              <a:path extrusionOk="0" h="6356349" w="6972657">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a:noFill/>
          <a:ln>
            <a:noFill/>
          </a:ln>
        </p:spPr>
      </p:pic>
      <p:sp>
        <p:nvSpPr>
          <p:cNvPr id="163" name="Google Shape;163;p9"/>
          <p:cNvSpPr txBox="1"/>
          <p:nvPr/>
        </p:nvSpPr>
        <p:spPr>
          <a:xfrm>
            <a:off x="384048" y="1670304"/>
            <a:ext cx="11259313" cy="3770376"/>
          </a:xfrm>
          <a:prstGeom prst="rect">
            <a:avLst/>
          </a:prstGeom>
          <a:noFill/>
          <a:ln>
            <a:noFill/>
          </a:ln>
        </p:spPr>
        <p:txBody>
          <a:bodyPr anchorCtr="0" anchor="t" bIns="45700" lIns="91425" spcFirstLastPara="1" rIns="91425" wrap="square" tIns="45700">
            <a:normAutofit/>
          </a:bodyPr>
          <a:lstStyle/>
          <a:p>
            <a:pPr indent="0" lvl="0" marL="0" marR="0" rtl="0" algn="l">
              <a:lnSpc>
                <a:spcPct val="85000"/>
              </a:lnSpc>
              <a:spcBef>
                <a:spcPts val="0"/>
              </a:spcBef>
              <a:spcAft>
                <a:spcPts val="0"/>
              </a:spcAft>
              <a:buClr>
                <a:schemeClr val="dk1"/>
              </a:buClr>
              <a:buSzPts val="1500"/>
              <a:buFont typeface="Open Sans Light"/>
              <a:buNone/>
            </a:pPr>
            <a:r>
              <a:rPr lang="en-US" sz="1500">
                <a:solidFill>
                  <a:schemeClr val="dk1"/>
                </a:solidFill>
                <a:latin typeface="Open Sans Light"/>
                <a:ea typeface="Open Sans Light"/>
                <a:cs typeface="Open Sans Light"/>
                <a:sym typeface="Open Sans Light"/>
              </a:rPr>
              <a:t>Definition: </a:t>
            </a:r>
            <a:endParaRPr/>
          </a:p>
          <a:p>
            <a:pPr indent="0" lvl="0" marL="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0" lvl="0" marL="0" marR="0" rtl="0" algn="l">
              <a:lnSpc>
                <a:spcPct val="85000"/>
              </a:lnSpc>
              <a:spcBef>
                <a:spcPts val="0"/>
              </a:spcBef>
              <a:spcAft>
                <a:spcPts val="0"/>
              </a:spcAft>
              <a:buClr>
                <a:schemeClr val="dk1"/>
              </a:buClr>
              <a:buSzPts val="1500"/>
              <a:buFont typeface="Open Sans Light"/>
              <a:buNone/>
            </a:pPr>
            <a:r>
              <a:rPr lang="en-US" sz="1500">
                <a:solidFill>
                  <a:schemeClr val="dk1"/>
                </a:solidFill>
                <a:latin typeface="Open Sans Light"/>
                <a:ea typeface="Open Sans Light"/>
                <a:cs typeface="Open Sans Light"/>
                <a:sym typeface="Open Sans Light"/>
              </a:rPr>
              <a:t>Cooperators are organizations, entities, or individuals that actively collaborate with or contribute to the proposed project. </a:t>
            </a:r>
            <a:endParaRPr/>
          </a:p>
          <a:p>
            <a:pPr indent="0" lvl="0" marL="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0" lvl="0" marL="0" marR="0" rtl="0" algn="l">
              <a:lnSpc>
                <a:spcPct val="85000"/>
              </a:lnSpc>
              <a:spcBef>
                <a:spcPts val="0"/>
              </a:spcBef>
              <a:spcAft>
                <a:spcPts val="0"/>
              </a:spcAft>
              <a:buClr>
                <a:schemeClr val="dk1"/>
              </a:buClr>
              <a:buSzPts val="1500"/>
              <a:buFont typeface="Open Sans Light"/>
              <a:buNone/>
            </a:pPr>
            <a:r>
              <a:rPr lang="en-US" sz="1500">
                <a:solidFill>
                  <a:schemeClr val="dk1"/>
                </a:solidFill>
                <a:latin typeface="Open Sans Light"/>
                <a:ea typeface="Open Sans Light"/>
                <a:cs typeface="Open Sans Light"/>
                <a:sym typeface="Open Sans Light"/>
              </a:rPr>
              <a:t>They play a hands-on role in the project's implementation and may provide resources, expertise, or other support.</a:t>
            </a:r>
            <a:endParaRPr/>
          </a:p>
          <a:p>
            <a:pPr indent="0" lvl="0" marL="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0" lvl="0" marL="0" marR="0" rtl="0" algn="l">
              <a:lnSpc>
                <a:spcPct val="85000"/>
              </a:lnSpc>
              <a:spcBef>
                <a:spcPts val="0"/>
              </a:spcBef>
              <a:spcAft>
                <a:spcPts val="0"/>
              </a:spcAft>
              <a:buClr>
                <a:schemeClr val="dk1"/>
              </a:buClr>
              <a:buSzPts val="1500"/>
              <a:buFont typeface="Open Sans Light"/>
              <a:buNone/>
            </a:pPr>
            <a:r>
              <a:rPr lang="en-US" sz="1500">
                <a:solidFill>
                  <a:schemeClr val="dk1"/>
                </a:solidFill>
                <a:latin typeface="Open Sans Light"/>
                <a:ea typeface="Open Sans Light"/>
                <a:cs typeface="Open Sans Light"/>
                <a:sym typeface="Open Sans Light"/>
              </a:rPr>
              <a:t>Role in the Proposal: </a:t>
            </a:r>
            <a:endParaRPr/>
          </a:p>
          <a:p>
            <a:pPr indent="0" lvl="0" marL="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0" lvl="0" marL="0" marR="0" rtl="0" algn="l">
              <a:lnSpc>
                <a:spcPct val="85000"/>
              </a:lnSpc>
              <a:spcBef>
                <a:spcPts val="0"/>
              </a:spcBef>
              <a:spcAft>
                <a:spcPts val="0"/>
              </a:spcAft>
              <a:buClr>
                <a:schemeClr val="dk1"/>
              </a:buClr>
              <a:buSzPts val="1500"/>
              <a:buFont typeface="Open Sans Light"/>
              <a:buNone/>
            </a:pPr>
            <a:r>
              <a:rPr lang="en-US" sz="1500">
                <a:solidFill>
                  <a:schemeClr val="dk1"/>
                </a:solidFill>
                <a:latin typeface="Open Sans Light"/>
                <a:ea typeface="Open Sans Light"/>
                <a:cs typeface="Open Sans Light"/>
                <a:sym typeface="Open Sans Light"/>
              </a:rPr>
              <a:t>Cooperators are typically mentioned in the project description or partnership section of the proposal.</a:t>
            </a:r>
            <a:endParaRPr/>
          </a:p>
          <a:p>
            <a:pPr indent="0" lvl="0" marL="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285750" lvl="0" marL="285750" marR="0" rtl="0" algn="l">
              <a:lnSpc>
                <a:spcPct val="85000"/>
              </a:lnSpc>
              <a:spcBef>
                <a:spcPts val="0"/>
              </a:spcBef>
              <a:spcAft>
                <a:spcPts val="0"/>
              </a:spcAft>
              <a:buClr>
                <a:schemeClr val="dk1"/>
              </a:buClr>
              <a:buSzPts val="1500"/>
              <a:buFont typeface="Arial"/>
              <a:buChar char="•"/>
            </a:pPr>
            <a:r>
              <a:rPr lang="en-US" sz="1500">
                <a:solidFill>
                  <a:schemeClr val="dk1"/>
                </a:solidFill>
                <a:latin typeface="Open Sans Light"/>
                <a:ea typeface="Open Sans Light"/>
                <a:cs typeface="Open Sans Light"/>
                <a:sym typeface="Open Sans Light"/>
              </a:rPr>
              <a:t>Clearly outline the roles and responsibilities of each cooperator in the project.</a:t>
            </a:r>
            <a:endParaRPr/>
          </a:p>
          <a:p>
            <a:pPr indent="-190500" lvl="0" marL="28575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285750" lvl="0" marL="285750" marR="0" rtl="0" algn="l">
              <a:lnSpc>
                <a:spcPct val="85000"/>
              </a:lnSpc>
              <a:spcBef>
                <a:spcPts val="0"/>
              </a:spcBef>
              <a:spcAft>
                <a:spcPts val="0"/>
              </a:spcAft>
              <a:buClr>
                <a:schemeClr val="dk1"/>
              </a:buClr>
              <a:buSzPts val="1500"/>
              <a:buFont typeface="Arial"/>
              <a:buChar char="•"/>
            </a:pPr>
            <a:r>
              <a:rPr lang="en-US" sz="1500">
                <a:solidFill>
                  <a:schemeClr val="dk1"/>
                </a:solidFill>
                <a:latin typeface="Open Sans Light"/>
                <a:ea typeface="Open Sans Light"/>
                <a:cs typeface="Open Sans Light"/>
                <a:sym typeface="Open Sans Light"/>
              </a:rPr>
              <a:t>Emphasize how their involvement enhances the project's effectiveness and impact.</a:t>
            </a:r>
            <a:endParaRPr/>
          </a:p>
          <a:p>
            <a:pPr indent="-190500" lvl="0" marL="285750" marR="0" rtl="0" algn="l">
              <a:lnSpc>
                <a:spcPct val="85000"/>
              </a:lnSpc>
              <a:spcBef>
                <a:spcPts val="0"/>
              </a:spcBef>
              <a:spcAft>
                <a:spcPts val="0"/>
              </a:spcAft>
              <a:buClr>
                <a:schemeClr val="accent1"/>
              </a:buClr>
              <a:buSzPts val="1500"/>
              <a:buFont typeface="Arial"/>
              <a:buNone/>
            </a:pPr>
            <a:r>
              <a:t/>
            </a:r>
            <a:endParaRPr sz="1500">
              <a:solidFill>
                <a:schemeClr val="dk1"/>
              </a:solidFill>
              <a:latin typeface="Open Sans Light"/>
              <a:ea typeface="Open Sans Light"/>
              <a:cs typeface="Open Sans Light"/>
              <a:sym typeface="Open Sans Light"/>
            </a:endParaRPr>
          </a:p>
          <a:p>
            <a:pPr indent="-285750" lvl="0" marL="285750" marR="0" rtl="0" algn="l">
              <a:lnSpc>
                <a:spcPct val="85000"/>
              </a:lnSpc>
              <a:spcBef>
                <a:spcPts val="0"/>
              </a:spcBef>
              <a:spcAft>
                <a:spcPts val="0"/>
              </a:spcAft>
              <a:buClr>
                <a:schemeClr val="dk1"/>
              </a:buClr>
              <a:buSzPts val="1500"/>
              <a:buFont typeface="Arial"/>
              <a:buChar char="•"/>
            </a:pPr>
            <a:r>
              <a:rPr lang="en-US" sz="1500">
                <a:solidFill>
                  <a:schemeClr val="dk1"/>
                </a:solidFill>
                <a:latin typeface="Open Sans Light"/>
                <a:ea typeface="Open Sans Light"/>
                <a:cs typeface="Open Sans Light"/>
                <a:sym typeface="Open Sans Light"/>
              </a:rPr>
              <a:t>Highlight any specific contributions they will make, such as financial support, in-kind services, or shared resources.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20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63"/>
                                        </p:tgtEl>
                                        <p:attrNameLst>
                                          <p:attrName>style.visibility</p:attrName>
                                        </p:attrNameLst>
                                      </p:cBhvr>
                                      <p:to>
                                        <p:strVal val="visible"/>
                                      </p:to>
                                    </p:set>
                                    <p:anim calcmode="lin" valueType="num">
                                      <p:cBhvr additive="base">
                                        <p:cTn dur="500"/>
                                        <p:tgtEl>
                                          <p:spTgt spid="16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TribuneVTI">
  <a:themeElements>
    <a:clrScheme name="amasis">
      <a:dk1>
        <a:srgbClr val="000000"/>
      </a:dk1>
      <a:lt1>
        <a:srgbClr val="FFFFFF"/>
      </a:lt1>
      <a:dk2>
        <a:srgbClr val="470401"/>
      </a:dk2>
      <a:lt2>
        <a:srgbClr val="EBE2E2"/>
      </a:lt2>
      <a:accent1>
        <a:srgbClr val="BD1209"/>
      </a:accent1>
      <a:accent2>
        <a:srgbClr val="F40600"/>
      </a:accent2>
      <a:accent3>
        <a:srgbClr val="F26216"/>
      </a:accent3>
      <a:accent4>
        <a:srgbClr val="F0800D"/>
      </a:accent4>
      <a:accent5>
        <a:srgbClr val="3EA8B6"/>
      </a:accent5>
      <a:accent6>
        <a:srgbClr val="005B6B"/>
      </a:accent6>
      <a:hlink>
        <a:srgbClr val="F40600"/>
      </a:hlink>
      <a:folHlink>
        <a:srgbClr val="1C7E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2024-01-06T23:18:44Z</dcterms:created>
  <dc:creator>Moses Momanyi</dc:creator>
</cp:coreProperties>
</file>